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72" r:id="rId1"/>
    <p:sldMasterId id="2147485076" r:id="rId2"/>
    <p:sldMasterId id="2147485088" r:id="rId3"/>
    <p:sldMasterId id="2147485078" r:id="rId4"/>
    <p:sldMasterId id="2147485080" r:id="rId5"/>
    <p:sldMasterId id="2147485084" r:id="rId6"/>
    <p:sldMasterId id="2147485086" r:id="rId7"/>
  </p:sldMasterIdLst>
  <p:sldIdLst>
    <p:sldId id="256" r:id="rId8"/>
    <p:sldId id="277" r:id="rId9"/>
    <p:sldId id="283" r:id="rId10"/>
    <p:sldId id="281" r:id="rId11"/>
    <p:sldId id="278" r:id="rId12"/>
    <p:sldId id="407" r:id="rId13"/>
    <p:sldId id="279" r:id="rId14"/>
    <p:sldId id="287" r:id="rId15"/>
    <p:sldId id="288" r:id="rId16"/>
    <p:sldId id="282" r:id="rId17"/>
    <p:sldId id="280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modifyVerifier cryptProviderType="rsaAES" cryptAlgorithmClass="hash" cryptAlgorithmType="typeAny" cryptAlgorithmSid="14" spinCount="100000" saltData="VYwa683cg4TA2eJ9KiUGsw==" hashData="hxVMnOdWf1RDoNc2S34WofoEnlCFOx8XQuThzJr+Pf6erRhpy6yabIxYkiWoiay0e/+kcpksDq+U0/1J3nQGW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FF00"/>
    <a:srgbClr val="FF9900"/>
    <a:srgbClr val="41B0B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55" autoAdjust="0"/>
  </p:normalViewPr>
  <p:slideViewPr>
    <p:cSldViewPr snapToGrid="0">
      <p:cViewPr varScale="1">
        <p:scale>
          <a:sx n="74" d="100"/>
          <a:sy n="74" d="100"/>
        </p:scale>
        <p:origin x="376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436CD4-1C48-491D-8D02-F8C646104C8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56311D4-7782-49D2-A87B-78AD2C8C5548}">
      <dgm:prSet phldrT="[文本]" custT="1"/>
      <dgm:spPr/>
      <dgm:t>
        <a:bodyPr vert="vert"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黑体辐射的应用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8C703577-2799-4EF0-AA35-7CCE79239E4C}" type="parTrans" cxnId="{6EDE54E8-2217-4127-98CC-C629E1A83C4E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B5671438-8A3D-4AF1-957D-2653FC6DCF04}" type="sibTrans" cxnId="{6EDE54E8-2217-4127-98CC-C629E1A83C4E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33C932E1-B09D-4405-947D-61FA8E546BFE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测量高温物体表面温度</a:t>
          </a:r>
          <a:r>
            <a:rPr lang="en-US" altLang="zh-CN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——</a:t>
          </a:r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光学高温计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9DFA023D-EE0A-4C4A-9AB8-C12503DF76A4}" type="parTrans" cxnId="{9C3B7C32-5375-4188-A219-705541E29C61}">
      <dgm:prSet custT="1"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790F105B-8E8A-474E-A93B-87BC11A81BB1}" type="sibTrans" cxnId="{9C3B7C32-5375-4188-A219-705541E29C61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1DFA83FB-2FD6-4084-836C-45F7EDE96894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测量恒星表面温度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23E01E68-0967-416D-9318-58867B4320A1}" type="parTrans" cxnId="{7E41E41F-AA58-4B1E-B137-1F33F57D052C}">
      <dgm:prSet custT="1"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BB2FBB11-2FEE-4DC8-9511-A9865BECF2DA}" type="sibTrans" cxnId="{7E41E41F-AA58-4B1E-B137-1F33F57D052C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5FE48CDD-90F5-4B51-AAE0-5CF9E64ED7F1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测量宇宙背景温度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75299D0B-F32A-4B1A-9B65-ABE9825D9A26}" type="parTrans" cxnId="{7C59704A-02A1-46DE-9265-1B339197B106}">
      <dgm:prSet custT="1"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9D5511C2-D389-4E3D-8EA8-92FC9F1A5837}" type="sibTrans" cxnId="{7C59704A-02A1-46DE-9265-1B339197B106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B9141073-C437-4058-965C-A0D7140D1E4E}">
      <dgm:prSet phldrT="[文本]" custT="1"/>
      <dgm:spPr/>
      <dgm:t>
        <a:bodyPr/>
        <a:lstStyle/>
        <a:p>
          <a:r>
            <a:rPr lang="en-US" altLang="zh-CN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……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C31F62CA-238C-461F-B6E1-12C3F64C02C0}" type="parTrans" cxnId="{8DE4545D-B60A-45EF-9F21-5F861AA01055}">
      <dgm:prSet custT="1"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DF30CD83-3715-4A8B-B428-34C68835C1A5}" type="sibTrans" cxnId="{8DE4545D-B60A-45EF-9F21-5F861AA01055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A5144E50-A011-4C57-8CC9-4AF8C7E50DB8}" type="pres">
      <dgm:prSet presAssocID="{18436CD4-1C48-491D-8D02-F8C646104C8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82EF767-222D-4ABA-9BFB-FA690C942B06}" type="pres">
      <dgm:prSet presAssocID="{A56311D4-7782-49D2-A87B-78AD2C8C5548}" presName="root1" presStyleCnt="0"/>
      <dgm:spPr/>
    </dgm:pt>
    <dgm:pt modelId="{93E80DFD-3869-404F-BE51-A46F5F21E76A}" type="pres">
      <dgm:prSet presAssocID="{A56311D4-7782-49D2-A87B-78AD2C8C5548}" presName="LevelOneTextNode" presStyleLbl="node0" presStyleIdx="0" presStyleCnt="1" custScaleX="84436" custScaleY="929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C38D5D-1C0E-42EE-8681-06CC6AB73F00}" type="pres">
      <dgm:prSet presAssocID="{A56311D4-7782-49D2-A87B-78AD2C8C5548}" presName="level2hierChild" presStyleCnt="0"/>
      <dgm:spPr/>
    </dgm:pt>
    <dgm:pt modelId="{D2E0BD26-4C93-47E7-A325-76563FF0B81C}" type="pres">
      <dgm:prSet presAssocID="{9DFA023D-EE0A-4C4A-9AB8-C12503DF76A4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9445F5EE-2F07-4E7F-A499-13F4DA0E4E42}" type="pres">
      <dgm:prSet presAssocID="{9DFA023D-EE0A-4C4A-9AB8-C12503DF76A4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3F17E2B7-893A-4FB0-A5FA-3A00BAD13A14}" type="pres">
      <dgm:prSet presAssocID="{33C932E1-B09D-4405-947D-61FA8E546BFE}" presName="root2" presStyleCnt="0"/>
      <dgm:spPr/>
    </dgm:pt>
    <dgm:pt modelId="{1C8900DE-07D6-4CEA-AB47-98D6D7AFACEE}" type="pres">
      <dgm:prSet presAssocID="{33C932E1-B09D-4405-947D-61FA8E546BFE}" presName="LevelTwoTextNode" presStyleLbl="node2" presStyleIdx="0" presStyleCnt="4" custScaleX="2434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7B0807-B1D9-4723-B11E-FDA52F958503}" type="pres">
      <dgm:prSet presAssocID="{33C932E1-B09D-4405-947D-61FA8E546BFE}" presName="level3hierChild" presStyleCnt="0"/>
      <dgm:spPr/>
    </dgm:pt>
    <dgm:pt modelId="{EF2F412C-1814-400E-BC3C-E0178367DC01}" type="pres">
      <dgm:prSet presAssocID="{23E01E68-0967-416D-9318-58867B4320A1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304FEB1A-14C4-467E-8479-27B09844C0DC}" type="pres">
      <dgm:prSet presAssocID="{23E01E68-0967-416D-9318-58867B4320A1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CC88371-66E9-435D-BB93-D45358BDE9D6}" type="pres">
      <dgm:prSet presAssocID="{1DFA83FB-2FD6-4084-836C-45F7EDE96894}" presName="root2" presStyleCnt="0"/>
      <dgm:spPr/>
    </dgm:pt>
    <dgm:pt modelId="{F99C026A-6A1F-4FCE-B2C9-C2E373D9A642}" type="pres">
      <dgm:prSet presAssocID="{1DFA83FB-2FD6-4084-836C-45F7EDE96894}" presName="LevelTwoTextNode" presStyleLbl="node2" presStyleIdx="1" presStyleCnt="4" custScaleX="2437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1E4281-8659-470E-A070-90D034DCBEEB}" type="pres">
      <dgm:prSet presAssocID="{1DFA83FB-2FD6-4084-836C-45F7EDE96894}" presName="level3hierChild" presStyleCnt="0"/>
      <dgm:spPr/>
    </dgm:pt>
    <dgm:pt modelId="{1E9CA525-1B55-42EA-BAAD-9FDE7404D647}" type="pres">
      <dgm:prSet presAssocID="{75299D0B-F32A-4B1A-9B65-ABE9825D9A26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9E95852C-0E57-40C8-9EBC-81E36300228A}" type="pres">
      <dgm:prSet presAssocID="{75299D0B-F32A-4B1A-9B65-ABE9825D9A26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2B8CB85A-89D3-4264-B4FC-F0B8B8C23859}" type="pres">
      <dgm:prSet presAssocID="{5FE48CDD-90F5-4B51-AAE0-5CF9E64ED7F1}" presName="root2" presStyleCnt="0"/>
      <dgm:spPr/>
    </dgm:pt>
    <dgm:pt modelId="{D8A68B3C-55D1-4C54-B5A4-47239518D04C}" type="pres">
      <dgm:prSet presAssocID="{5FE48CDD-90F5-4B51-AAE0-5CF9E64ED7F1}" presName="LevelTwoTextNode" presStyleLbl="node2" presStyleIdx="2" presStyleCnt="4" custScaleX="2441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0EAC8A-DE04-4F9D-9704-6C6C7ABA81B9}" type="pres">
      <dgm:prSet presAssocID="{5FE48CDD-90F5-4B51-AAE0-5CF9E64ED7F1}" presName="level3hierChild" presStyleCnt="0"/>
      <dgm:spPr/>
    </dgm:pt>
    <dgm:pt modelId="{2D6593E4-25A0-45D8-B91E-3788D4C80BC5}" type="pres">
      <dgm:prSet presAssocID="{C31F62CA-238C-461F-B6E1-12C3F64C02C0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0B63E789-4D9F-4180-B309-11E8F64935DC}" type="pres">
      <dgm:prSet presAssocID="{C31F62CA-238C-461F-B6E1-12C3F64C02C0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F893FEBC-C93B-42F4-9A81-2F16177EFFBB}" type="pres">
      <dgm:prSet presAssocID="{B9141073-C437-4058-965C-A0D7140D1E4E}" presName="root2" presStyleCnt="0"/>
      <dgm:spPr/>
    </dgm:pt>
    <dgm:pt modelId="{3ADA01D0-5617-4E37-9080-663707F476D0}" type="pres">
      <dgm:prSet presAssocID="{B9141073-C437-4058-965C-A0D7140D1E4E}" presName="LevelTwoTextNode" presStyleLbl="node2" presStyleIdx="3" presStyleCnt="4" custScaleX="2445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790715-30B6-4177-BE82-C8EB68A748C0}" type="pres">
      <dgm:prSet presAssocID="{B9141073-C437-4058-965C-A0D7140D1E4E}" presName="level3hierChild" presStyleCnt="0"/>
      <dgm:spPr/>
    </dgm:pt>
  </dgm:ptLst>
  <dgm:cxnLst>
    <dgm:cxn modelId="{204F1269-BB49-4298-B592-EAF6B68FA03A}" type="presOf" srcId="{5FE48CDD-90F5-4B51-AAE0-5CF9E64ED7F1}" destId="{D8A68B3C-55D1-4C54-B5A4-47239518D04C}" srcOrd="0" destOrd="0" presId="urn:microsoft.com/office/officeart/2008/layout/HorizontalMultiLevelHierarchy"/>
    <dgm:cxn modelId="{ED7A77E6-1CA7-4182-A3C2-AA74ECA355C1}" type="presOf" srcId="{1DFA83FB-2FD6-4084-836C-45F7EDE96894}" destId="{F99C026A-6A1F-4FCE-B2C9-C2E373D9A642}" srcOrd="0" destOrd="0" presId="urn:microsoft.com/office/officeart/2008/layout/HorizontalMultiLevelHierarchy"/>
    <dgm:cxn modelId="{82868F15-46C3-4F7B-862E-11AB82E27935}" type="presOf" srcId="{75299D0B-F32A-4B1A-9B65-ABE9825D9A26}" destId="{1E9CA525-1B55-42EA-BAAD-9FDE7404D647}" srcOrd="0" destOrd="0" presId="urn:microsoft.com/office/officeart/2008/layout/HorizontalMultiLevelHierarchy"/>
    <dgm:cxn modelId="{50D9BE9E-C603-4F79-9B95-AF7B7E21F081}" type="presOf" srcId="{9DFA023D-EE0A-4C4A-9AB8-C12503DF76A4}" destId="{D2E0BD26-4C93-47E7-A325-76563FF0B81C}" srcOrd="0" destOrd="0" presId="urn:microsoft.com/office/officeart/2008/layout/HorizontalMultiLevelHierarchy"/>
    <dgm:cxn modelId="{8DE4545D-B60A-45EF-9F21-5F861AA01055}" srcId="{A56311D4-7782-49D2-A87B-78AD2C8C5548}" destId="{B9141073-C437-4058-965C-A0D7140D1E4E}" srcOrd="3" destOrd="0" parTransId="{C31F62CA-238C-461F-B6E1-12C3F64C02C0}" sibTransId="{DF30CD83-3715-4A8B-B428-34C68835C1A5}"/>
    <dgm:cxn modelId="{88C7860F-D9B8-41A3-A316-9067C1EC4A56}" type="presOf" srcId="{23E01E68-0967-416D-9318-58867B4320A1}" destId="{304FEB1A-14C4-467E-8479-27B09844C0DC}" srcOrd="1" destOrd="0" presId="urn:microsoft.com/office/officeart/2008/layout/HorizontalMultiLevelHierarchy"/>
    <dgm:cxn modelId="{FEE7DEBF-100C-46E1-B01C-63B3A2E8480F}" type="presOf" srcId="{18436CD4-1C48-491D-8D02-F8C646104C89}" destId="{A5144E50-A011-4C57-8CC9-4AF8C7E50DB8}" srcOrd="0" destOrd="0" presId="urn:microsoft.com/office/officeart/2008/layout/HorizontalMultiLevelHierarchy"/>
    <dgm:cxn modelId="{75E6E493-D8AE-45BE-8902-8BBD4D6444B9}" type="presOf" srcId="{33C932E1-B09D-4405-947D-61FA8E546BFE}" destId="{1C8900DE-07D6-4CEA-AB47-98D6D7AFACEE}" srcOrd="0" destOrd="0" presId="urn:microsoft.com/office/officeart/2008/layout/HorizontalMultiLevelHierarchy"/>
    <dgm:cxn modelId="{D28F125C-4D44-45B1-9A1A-86C5AE657FCF}" type="presOf" srcId="{75299D0B-F32A-4B1A-9B65-ABE9825D9A26}" destId="{9E95852C-0E57-40C8-9EBC-81E36300228A}" srcOrd="1" destOrd="0" presId="urn:microsoft.com/office/officeart/2008/layout/HorizontalMultiLevelHierarchy"/>
    <dgm:cxn modelId="{B375F714-C1D8-4397-A876-747216F570A4}" type="presOf" srcId="{9DFA023D-EE0A-4C4A-9AB8-C12503DF76A4}" destId="{9445F5EE-2F07-4E7F-A499-13F4DA0E4E42}" srcOrd="1" destOrd="0" presId="urn:microsoft.com/office/officeart/2008/layout/HorizontalMultiLevelHierarchy"/>
    <dgm:cxn modelId="{407D5E38-ECDB-4245-BE73-D4160B16F846}" type="presOf" srcId="{C31F62CA-238C-461F-B6E1-12C3F64C02C0}" destId="{0B63E789-4D9F-4180-B309-11E8F64935DC}" srcOrd="1" destOrd="0" presId="urn:microsoft.com/office/officeart/2008/layout/HorizontalMultiLevelHierarchy"/>
    <dgm:cxn modelId="{6EDE54E8-2217-4127-98CC-C629E1A83C4E}" srcId="{18436CD4-1C48-491D-8D02-F8C646104C89}" destId="{A56311D4-7782-49D2-A87B-78AD2C8C5548}" srcOrd="0" destOrd="0" parTransId="{8C703577-2799-4EF0-AA35-7CCE79239E4C}" sibTransId="{B5671438-8A3D-4AF1-957D-2653FC6DCF04}"/>
    <dgm:cxn modelId="{82F58711-43C5-4F0A-BF2B-6CDA8AE0BC2B}" type="presOf" srcId="{C31F62CA-238C-461F-B6E1-12C3F64C02C0}" destId="{2D6593E4-25A0-45D8-B91E-3788D4C80BC5}" srcOrd="0" destOrd="0" presId="urn:microsoft.com/office/officeart/2008/layout/HorizontalMultiLevelHierarchy"/>
    <dgm:cxn modelId="{7C59704A-02A1-46DE-9265-1B339197B106}" srcId="{A56311D4-7782-49D2-A87B-78AD2C8C5548}" destId="{5FE48CDD-90F5-4B51-AAE0-5CF9E64ED7F1}" srcOrd="2" destOrd="0" parTransId="{75299D0B-F32A-4B1A-9B65-ABE9825D9A26}" sibTransId="{9D5511C2-D389-4E3D-8EA8-92FC9F1A5837}"/>
    <dgm:cxn modelId="{7E41E41F-AA58-4B1E-B137-1F33F57D052C}" srcId="{A56311D4-7782-49D2-A87B-78AD2C8C5548}" destId="{1DFA83FB-2FD6-4084-836C-45F7EDE96894}" srcOrd="1" destOrd="0" parTransId="{23E01E68-0967-416D-9318-58867B4320A1}" sibTransId="{BB2FBB11-2FEE-4DC8-9511-A9865BECF2DA}"/>
    <dgm:cxn modelId="{367D00E1-22B8-4047-ABB4-C6CDC4DDF130}" type="presOf" srcId="{A56311D4-7782-49D2-A87B-78AD2C8C5548}" destId="{93E80DFD-3869-404F-BE51-A46F5F21E76A}" srcOrd="0" destOrd="0" presId="urn:microsoft.com/office/officeart/2008/layout/HorizontalMultiLevelHierarchy"/>
    <dgm:cxn modelId="{9C3B7C32-5375-4188-A219-705541E29C61}" srcId="{A56311D4-7782-49D2-A87B-78AD2C8C5548}" destId="{33C932E1-B09D-4405-947D-61FA8E546BFE}" srcOrd="0" destOrd="0" parTransId="{9DFA023D-EE0A-4C4A-9AB8-C12503DF76A4}" sibTransId="{790F105B-8E8A-474E-A93B-87BC11A81BB1}"/>
    <dgm:cxn modelId="{E0A4ECE2-DEDC-4EA5-9D01-F04DD894A6F7}" type="presOf" srcId="{B9141073-C437-4058-965C-A0D7140D1E4E}" destId="{3ADA01D0-5617-4E37-9080-663707F476D0}" srcOrd="0" destOrd="0" presId="urn:microsoft.com/office/officeart/2008/layout/HorizontalMultiLevelHierarchy"/>
    <dgm:cxn modelId="{1132094D-642E-48F8-B757-DE5AFB83370E}" type="presOf" srcId="{23E01E68-0967-416D-9318-58867B4320A1}" destId="{EF2F412C-1814-400E-BC3C-E0178367DC01}" srcOrd="0" destOrd="0" presId="urn:microsoft.com/office/officeart/2008/layout/HorizontalMultiLevelHierarchy"/>
    <dgm:cxn modelId="{BFAC795E-B156-41B5-9336-D218BFACFDEA}" type="presParOf" srcId="{A5144E50-A011-4C57-8CC9-4AF8C7E50DB8}" destId="{982EF767-222D-4ABA-9BFB-FA690C942B06}" srcOrd="0" destOrd="0" presId="urn:microsoft.com/office/officeart/2008/layout/HorizontalMultiLevelHierarchy"/>
    <dgm:cxn modelId="{E9FF5729-0F73-4D0E-A2E4-D3893A7F766C}" type="presParOf" srcId="{982EF767-222D-4ABA-9BFB-FA690C942B06}" destId="{93E80DFD-3869-404F-BE51-A46F5F21E76A}" srcOrd="0" destOrd="0" presId="urn:microsoft.com/office/officeart/2008/layout/HorizontalMultiLevelHierarchy"/>
    <dgm:cxn modelId="{3A2FA80F-BD99-472C-BCEF-436B880924EA}" type="presParOf" srcId="{982EF767-222D-4ABA-9BFB-FA690C942B06}" destId="{8EC38D5D-1C0E-42EE-8681-06CC6AB73F00}" srcOrd="1" destOrd="0" presId="urn:microsoft.com/office/officeart/2008/layout/HorizontalMultiLevelHierarchy"/>
    <dgm:cxn modelId="{0ED9B603-52D2-48C8-820B-F61B8FA14B26}" type="presParOf" srcId="{8EC38D5D-1C0E-42EE-8681-06CC6AB73F00}" destId="{D2E0BD26-4C93-47E7-A325-76563FF0B81C}" srcOrd="0" destOrd="0" presId="urn:microsoft.com/office/officeart/2008/layout/HorizontalMultiLevelHierarchy"/>
    <dgm:cxn modelId="{BF1E8368-3803-477C-AF44-94AC19348A81}" type="presParOf" srcId="{D2E0BD26-4C93-47E7-A325-76563FF0B81C}" destId="{9445F5EE-2F07-4E7F-A499-13F4DA0E4E42}" srcOrd="0" destOrd="0" presId="urn:microsoft.com/office/officeart/2008/layout/HorizontalMultiLevelHierarchy"/>
    <dgm:cxn modelId="{165BEEA8-DC31-45EA-AD24-B690C3B5B5E7}" type="presParOf" srcId="{8EC38D5D-1C0E-42EE-8681-06CC6AB73F00}" destId="{3F17E2B7-893A-4FB0-A5FA-3A00BAD13A14}" srcOrd="1" destOrd="0" presId="urn:microsoft.com/office/officeart/2008/layout/HorizontalMultiLevelHierarchy"/>
    <dgm:cxn modelId="{3F43FC9F-05A6-49F6-AE10-BAD2C2263832}" type="presParOf" srcId="{3F17E2B7-893A-4FB0-A5FA-3A00BAD13A14}" destId="{1C8900DE-07D6-4CEA-AB47-98D6D7AFACEE}" srcOrd="0" destOrd="0" presId="urn:microsoft.com/office/officeart/2008/layout/HorizontalMultiLevelHierarchy"/>
    <dgm:cxn modelId="{299B6EA9-40D8-480E-97CF-4153077E0294}" type="presParOf" srcId="{3F17E2B7-893A-4FB0-A5FA-3A00BAD13A14}" destId="{007B0807-B1D9-4723-B11E-FDA52F958503}" srcOrd="1" destOrd="0" presId="urn:microsoft.com/office/officeart/2008/layout/HorizontalMultiLevelHierarchy"/>
    <dgm:cxn modelId="{299A5620-BE0E-4401-AEF8-AA611EAB9015}" type="presParOf" srcId="{8EC38D5D-1C0E-42EE-8681-06CC6AB73F00}" destId="{EF2F412C-1814-400E-BC3C-E0178367DC01}" srcOrd="2" destOrd="0" presId="urn:microsoft.com/office/officeart/2008/layout/HorizontalMultiLevelHierarchy"/>
    <dgm:cxn modelId="{971FC5E0-C0DC-4D0A-8523-BAD7CB6CCC18}" type="presParOf" srcId="{EF2F412C-1814-400E-BC3C-E0178367DC01}" destId="{304FEB1A-14C4-467E-8479-27B09844C0DC}" srcOrd="0" destOrd="0" presId="urn:microsoft.com/office/officeart/2008/layout/HorizontalMultiLevelHierarchy"/>
    <dgm:cxn modelId="{58FE5871-F994-4429-84F7-8FF40E8DF601}" type="presParOf" srcId="{8EC38D5D-1C0E-42EE-8681-06CC6AB73F00}" destId="{ACC88371-66E9-435D-BB93-D45358BDE9D6}" srcOrd="3" destOrd="0" presId="urn:microsoft.com/office/officeart/2008/layout/HorizontalMultiLevelHierarchy"/>
    <dgm:cxn modelId="{07737D6D-8C56-4B62-B6B6-D866AFC8DD5D}" type="presParOf" srcId="{ACC88371-66E9-435D-BB93-D45358BDE9D6}" destId="{F99C026A-6A1F-4FCE-B2C9-C2E373D9A642}" srcOrd="0" destOrd="0" presId="urn:microsoft.com/office/officeart/2008/layout/HorizontalMultiLevelHierarchy"/>
    <dgm:cxn modelId="{C191E18A-DB8E-4525-A034-ACCB7026D2F4}" type="presParOf" srcId="{ACC88371-66E9-435D-BB93-D45358BDE9D6}" destId="{9E1E4281-8659-470E-A070-90D034DCBEEB}" srcOrd="1" destOrd="0" presId="urn:microsoft.com/office/officeart/2008/layout/HorizontalMultiLevelHierarchy"/>
    <dgm:cxn modelId="{10215510-29C1-422D-B719-73F4DB23431B}" type="presParOf" srcId="{8EC38D5D-1C0E-42EE-8681-06CC6AB73F00}" destId="{1E9CA525-1B55-42EA-BAAD-9FDE7404D647}" srcOrd="4" destOrd="0" presId="urn:microsoft.com/office/officeart/2008/layout/HorizontalMultiLevelHierarchy"/>
    <dgm:cxn modelId="{483DDA7B-DA76-4F29-99D6-5781F93248C5}" type="presParOf" srcId="{1E9CA525-1B55-42EA-BAAD-9FDE7404D647}" destId="{9E95852C-0E57-40C8-9EBC-81E36300228A}" srcOrd="0" destOrd="0" presId="urn:microsoft.com/office/officeart/2008/layout/HorizontalMultiLevelHierarchy"/>
    <dgm:cxn modelId="{EADE8E3C-DB59-41A3-A716-F00D287F8A0E}" type="presParOf" srcId="{8EC38D5D-1C0E-42EE-8681-06CC6AB73F00}" destId="{2B8CB85A-89D3-4264-B4FC-F0B8B8C23859}" srcOrd="5" destOrd="0" presId="urn:microsoft.com/office/officeart/2008/layout/HorizontalMultiLevelHierarchy"/>
    <dgm:cxn modelId="{6C4EFA88-6A71-4077-AF2D-63393F7C6BB9}" type="presParOf" srcId="{2B8CB85A-89D3-4264-B4FC-F0B8B8C23859}" destId="{D8A68B3C-55D1-4C54-B5A4-47239518D04C}" srcOrd="0" destOrd="0" presId="urn:microsoft.com/office/officeart/2008/layout/HorizontalMultiLevelHierarchy"/>
    <dgm:cxn modelId="{6DA18C53-F70B-48A7-B163-1039828CC5CA}" type="presParOf" srcId="{2B8CB85A-89D3-4264-B4FC-F0B8B8C23859}" destId="{D20EAC8A-DE04-4F9D-9704-6C6C7ABA81B9}" srcOrd="1" destOrd="0" presId="urn:microsoft.com/office/officeart/2008/layout/HorizontalMultiLevelHierarchy"/>
    <dgm:cxn modelId="{8F823B94-4592-48B6-9752-0BDFE1BF2222}" type="presParOf" srcId="{8EC38D5D-1C0E-42EE-8681-06CC6AB73F00}" destId="{2D6593E4-25A0-45D8-B91E-3788D4C80BC5}" srcOrd="6" destOrd="0" presId="urn:microsoft.com/office/officeart/2008/layout/HorizontalMultiLevelHierarchy"/>
    <dgm:cxn modelId="{BE139ECF-0B69-472A-A533-F5C902FB90DF}" type="presParOf" srcId="{2D6593E4-25A0-45D8-B91E-3788D4C80BC5}" destId="{0B63E789-4D9F-4180-B309-11E8F64935DC}" srcOrd="0" destOrd="0" presId="urn:microsoft.com/office/officeart/2008/layout/HorizontalMultiLevelHierarchy"/>
    <dgm:cxn modelId="{EA98E50B-88B8-42B6-9F5D-C98805E9C9F0}" type="presParOf" srcId="{8EC38D5D-1C0E-42EE-8681-06CC6AB73F00}" destId="{F893FEBC-C93B-42F4-9A81-2F16177EFFBB}" srcOrd="7" destOrd="0" presId="urn:microsoft.com/office/officeart/2008/layout/HorizontalMultiLevelHierarchy"/>
    <dgm:cxn modelId="{8759D478-9B8C-46DB-A6F7-7065306153DB}" type="presParOf" srcId="{F893FEBC-C93B-42F4-9A81-2F16177EFFBB}" destId="{3ADA01D0-5617-4E37-9080-663707F476D0}" srcOrd="0" destOrd="0" presId="urn:microsoft.com/office/officeart/2008/layout/HorizontalMultiLevelHierarchy"/>
    <dgm:cxn modelId="{6A2F89AB-A025-4196-98C0-25577CB9F034}" type="presParOf" srcId="{F893FEBC-C93B-42F4-9A81-2F16177EFFBB}" destId="{58790715-30B6-4177-BE82-C8EB68A748C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593E4-25A0-45D8-B91E-3788D4C80BC5}">
      <dsp:nvSpPr>
        <dsp:cNvPr id="0" name=""/>
        <dsp:cNvSpPr/>
      </dsp:nvSpPr>
      <dsp:spPr>
        <a:xfrm>
          <a:off x="500966" y="2203113"/>
          <a:ext cx="386309" cy="1104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3154" y="0"/>
              </a:lnTo>
              <a:lnTo>
                <a:pt x="193154" y="1104161"/>
              </a:lnTo>
              <a:lnTo>
                <a:pt x="386309" y="11041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664876" y="2725949"/>
        <a:ext cx="58489" cy="58489"/>
      </dsp:txXfrm>
    </dsp:sp>
    <dsp:sp modelId="{1E9CA525-1B55-42EA-BAAD-9FDE7404D647}">
      <dsp:nvSpPr>
        <dsp:cNvPr id="0" name=""/>
        <dsp:cNvSpPr/>
      </dsp:nvSpPr>
      <dsp:spPr>
        <a:xfrm>
          <a:off x="500966" y="2203113"/>
          <a:ext cx="386309" cy="368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3154" y="0"/>
              </a:lnTo>
              <a:lnTo>
                <a:pt x="193154" y="368053"/>
              </a:lnTo>
              <a:lnTo>
                <a:pt x="386309" y="3680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680781" y="2373801"/>
        <a:ext cx="26678" cy="26678"/>
      </dsp:txXfrm>
    </dsp:sp>
    <dsp:sp modelId="{EF2F412C-1814-400E-BC3C-E0178367DC01}">
      <dsp:nvSpPr>
        <dsp:cNvPr id="0" name=""/>
        <dsp:cNvSpPr/>
      </dsp:nvSpPr>
      <dsp:spPr>
        <a:xfrm>
          <a:off x="500966" y="1835059"/>
          <a:ext cx="386309" cy="368053"/>
        </a:xfrm>
        <a:custGeom>
          <a:avLst/>
          <a:gdLst/>
          <a:ahLst/>
          <a:cxnLst/>
          <a:rect l="0" t="0" r="0" b="0"/>
          <a:pathLst>
            <a:path>
              <a:moveTo>
                <a:pt x="0" y="368053"/>
              </a:moveTo>
              <a:lnTo>
                <a:pt x="193154" y="368053"/>
              </a:lnTo>
              <a:lnTo>
                <a:pt x="193154" y="0"/>
              </a:lnTo>
              <a:lnTo>
                <a:pt x="38630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680781" y="2005747"/>
        <a:ext cx="26678" cy="26678"/>
      </dsp:txXfrm>
    </dsp:sp>
    <dsp:sp modelId="{D2E0BD26-4C93-47E7-A325-76563FF0B81C}">
      <dsp:nvSpPr>
        <dsp:cNvPr id="0" name=""/>
        <dsp:cNvSpPr/>
      </dsp:nvSpPr>
      <dsp:spPr>
        <a:xfrm>
          <a:off x="500966" y="1098951"/>
          <a:ext cx="386309" cy="1104161"/>
        </a:xfrm>
        <a:custGeom>
          <a:avLst/>
          <a:gdLst/>
          <a:ahLst/>
          <a:cxnLst/>
          <a:rect l="0" t="0" r="0" b="0"/>
          <a:pathLst>
            <a:path>
              <a:moveTo>
                <a:pt x="0" y="1104161"/>
              </a:moveTo>
              <a:lnTo>
                <a:pt x="193154" y="1104161"/>
              </a:lnTo>
              <a:lnTo>
                <a:pt x="193154" y="0"/>
              </a:lnTo>
              <a:lnTo>
                <a:pt x="38630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664876" y="1621787"/>
        <a:ext cx="58489" cy="58489"/>
      </dsp:txXfrm>
    </dsp:sp>
    <dsp:sp modelId="{93E80DFD-3869-404F-BE51-A46F5F21E76A}">
      <dsp:nvSpPr>
        <dsp:cNvPr id="0" name=""/>
        <dsp:cNvSpPr/>
      </dsp:nvSpPr>
      <dsp:spPr>
        <a:xfrm rot="16200000">
          <a:off x="-1187538" y="1954497"/>
          <a:ext cx="2879778" cy="4972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黑体辐射的应用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-1187538" y="1954497"/>
        <a:ext cx="2879778" cy="497232"/>
      </dsp:txXfrm>
    </dsp:sp>
    <dsp:sp modelId="{1C8900DE-07D6-4CEA-AB47-98D6D7AFACEE}">
      <dsp:nvSpPr>
        <dsp:cNvPr id="0" name=""/>
        <dsp:cNvSpPr/>
      </dsp:nvSpPr>
      <dsp:spPr>
        <a:xfrm>
          <a:off x="887275" y="804508"/>
          <a:ext cx="4701887" cy="5888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测量高温物体表面温度</a:t>
          </a:r>
          <a:r>
            <a:rPr lang="en-US" altLang="zh-CN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——</a:t>
          </a: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光学高温计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887275" y="804508"/>
        <a:ext cx="4701887" cy="588886"/>
      </dsp:txXfrm>
    </dsp:sp>
    <dsp:sp modelId="{F99C026A-6A1F-4FCE-B2C9-C2E373D9A642}">
      <dsp:nvSpPr>
        <dsp:cNvPr id="0" name=""/>
        <dsp:cNvSpPr/>
      </dsp:nvSpPr>
      <dsp:spPr>
        <a:xfrm>
          <a:off x="887275" y="1540616"/>
          <a:ext cx="4708841" cy="5888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测量恒星表面温度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887275" y="1540616"/>
        <a:ext cx="4708841" cy="588886"/>
      </dsp:txXfrm>
    </dsp:sp>
    <dsp:sp modelId="{D8A68B3C-55D1-4C54-B5A4-47239518D04C}">
      <dsp:nvSpPr>
        <dsp:cNvPr id="0" name=""/>
        <dsp:cNvSpPr/>
      </dsp:nvSpPr>
      <dsp:spPr>
        <a:xfrm>
          <a:off x="887275" y="2276724"/>
          <a:ext cx="4715794" cy="5888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测量宇宙背景温度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887275" y="2276724"/>
        <a:ext cx="4715794" cy="588886"/>
      </dsp:txXfrm>
    </dsp:sp>
    <dsp:sp modelId="{3ADA01D0-5617-4E37-9080-663707F476D0}">
      <dsp:nvSpPr>
        <dsp:cNvPr id="0" name=""/>
        <dsp:cNvSpPr/>
      </dsp:nvSpPr>
      <dsp:spPr>
        <a:xfrm>
          <a:off x="887275" y="3012832"/>
          <a:ext cx="4722767" cy="5888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……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887275" y="3012832"/>
        <a:ext cx="4722767" cy="588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033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35431" y="478818"/>
            <a:ext cx="9952515" cy="80138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sz="4200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2625317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125000"/>
              </a:lnSpc>
              <a:defRPr sz="42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6858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sz="20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2pPr>
            <a:lvl3pPr marL="11430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3pPr>
            <a:lvl4pPr marL="16002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4pPr>
            <a:lvl5pPr marL="2057400" indent="-228600">
              <a:buClr>
                <a:srgbClr val="41B0B9"/>
              </a:buClr>
              <a:buFont typeface="Times New Roman" panose="02020603050405020304" pitchFamily="18" charset="0"/>
              <a:buChar char="►"/>
              <a:defRPr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5462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33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91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83774" y="478818"/>
            <a:ext cx="9952515" cy="8013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33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325183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24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/>
          </p:cNvPicPr>
          <p:nvPr/>
        </p:nvPicPr>
        <p:blipFill rotWithShape="1">
          <a:blip r:embed="rId3"/>
          <a:srcRect l="-1" r="156" b="79277"/>
          <a:stretch/>
        </p:blipFill>
        <p:spPr>
          <a:xfrm>
            <a:off x="0" y="682724"/>
            <a:ext cx="12192000" cy="16056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 rotWithShape="1">
          <a:blip r:embed="rId3"/>
          <a:srcRect r="117" b="79277"/>
          <a:stretch/>
        </p:blipFill>
        <p:spPr>
          <a:xfrm flipH="1">
            <a:off x="0" y="502725"/>
            <a:ext cx="12192000" cy="1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1" y="1013641"/>
            <a:ext cx="2881494" cy="914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936" y="1456441"/>
            <a:ext cx="2501064" cy="8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4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3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90936" y="6040800"/>
            <a:ext cx="2501064" cy="817200"/>
          </a:xfrm>
          <a:prstGeom prst="rect">
            <a:avLst/>
          </a:prstGeom>
        </p:spPr>
      </p:pic>
      <p:pic>
        <p:nvPicPr>
          <p:cNvPr id="43" name="图片 42"/>
          <p:cNvPicPr>
            <a:picLocks/>
          </p:cNvPicPr>
          <p:nvPr/>
        </p:nvPicPr>
        <p:blipFill rotWithShape="1">
          <a:blip r:embed="rId4"/>
          <a:srcRect b="40414"/>
          <a:stretch/>
        </p:blipFill>
        <p:spPr>
          <a:xfrm>
            <a:off x="0" y="122329"/>
            <a:ext cx="12191484" cy="344488"/>
          </a:xfrm>
          <a:custGeom>
            <a:avLst/>
            <a:gdLst>
              <a:gd name="connsiteX0" fmla="*/ 11320859 w 11520000"/>
              <a:gd name="connsiteY0" fmla="*/ 268405 h 325509"/>
              <a:gd name="connsiteX1" fmla="*/ 11520000 w 11520000"/>
              <a:gd name="connsiteY1" fmla="*/ 268405 h 325509"/>
              <a:gd name="connsiteX2" fmla="*/ 11520000 w 11520000"/>
              <a:gd name="connsiteY2" fmla="*/ 325509 h 325509"/>
              <a:gd name="connsiteX3" fmla="*/ 11296840 w 11520000"/>
              <a:gd name="connsiteY3" fmla="*/ 325509 h 325509"/>
              <a:gd name="connsiteX4" fmla="*/ 11316728 w 11520000"/>
              <a:gd name="connsiteY4" fmla="*/ 288869 h 325509"/>
              <a:gd name="connsiteX5" fmla="*/ 0 w 11520000"/>
              <a:gd name="connsiteY5" fmla="*/ 268405 h 325509"/>
              <a:gd name="connsiteX6" fmla="*/ 10715519 w 11520000"/>
              <a:gd name="connsiteY6" fmla="*/ 268405 h 325509"/>
              <a:gd name="connsiteX7" fmla="*/ 10719650 w 11520000"/>
              <a:gd name="connsiteY7" fmla="*/ 288869 h 325509"/>
              <a:gd name="connsiteX8" fmla="*/ 10739538 w 11520000"/>
              <a:gd name="connsiteY8" fmla="*/ 325509 h 325509"/>
              <a:gd name="connsiteX9" fmla="*/ 0 w 11520000"/>
              <a:gd name="connsiteY9" fmla="*/ 325509 h 325509"/>
              <a:gd name="connsiteX10" fmla="*/ 11342049 w 11520000"/>
              <a:gd name="connsiteY10" fmla="*/ 163448 h 325509"/>
              <a:gd name="connsiteX11" fmla="*/ 11520000 w 11520000"/>
              <a:gd name="connsiteY11" fmla="*/ 163448 h 325509"/>
              <a:gd name="connsiteX12" fmla="*/ 11520000 w 11520000"/>
              <a:gd name="connsiteY12" fmla="*/ 218165 h 325509"/>
              <a:gd name="connsiteX13" fmla="*/ 11331002 w 11520000"/>
              <a:gd name="connsiteY13" fmla="*/ 218165 h 325509"/>
              <a:gd name="connsiteX14" fmla="*/ 0 w 11520000"/>
              <a:gd name="connsiteY14" fmla="*/ 163448 h 325509"/>
              <a:gd name="connsiteX15" fmla="*/ 10694329 w 11520000"/>
              <a:gd name="connsiteY15" fmla="*/ 163448 h 325509"/>
              <a:gd name="connsiteX16" fmla="*/ 10705376 w 11520000"/>
              <a:gd name="connsiteY16" fmla="*/ 218165 h 325509"/>
              <a:gd name="connsiteX17" fmla="*/ 0 w 11520000"/>
              <a:gd name="connsiteY17" fmla="*/ 218165 h 325509"/>
              <a:gd name="connsiteX18" fmla="*/ 11296841 w 11520000"/>
              <a:gd name="connsiteY18" fmla="*/ 0 h 325509"/>
              <a:gd name="connsiteX19" fmla="*/ 11520000 w 11520000"/>
              <a:gd name="connsiteY19" fmla="*/ 0 h 325509"/>
              <a:gd name="connsiteX20" fmla="*/ 11520000 w 11520000"/>
              <a:gd name="connsiteY20" fmla="*/ 113207 h 325509"/>
              <a:gd name="connsiteX21" fmla="*/ 11332186 w 11520000"/>
              <a:gd name="connsiteY21" fmla="*/ 113207 h 325509"/>
              <a:gd name="connsiteX22" fmla="*/ 11316728 w 11520000"/>
              <a:gd name="connsiteY22" fmla="*/ 36639 h 325509"/>
              <a:gd name="connsiteX23" fmla="*/ 0 w 11520000"/>
              <a:gd name="connsiteY23" fmla="*/ 0 h 325509"/>
              <a:gd name="connsiteX24" fmla="*/ 10739537 w 11520000"/>
              <a:gd name="connsiteY24" fmla="*/ 0 h 325509"/>
              <a:gd name="connsiteX25" fmla="*/ 10719650 w 11520000"/>
              <a:gd name="connsiteY25" fmla="*/ 36639 h 325509"/>
              <a:gd name="connsiteX26" fmla="*/ 10704192 w 11520000"/>
              <a:gd name="connsiteY26" fmla="*/ 113207 h 325509"/>
              <a:gd name="connsiteX27" fmla="*/ 0 w 11520000"/>
              <a:gd name="connsiteY27" fmla="*/ 113207 h 32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520000" h="325509">
                <a:moveTo>
                  <a:pt x="11320859" y="268405"/>
                </a:moveTo>
                <a:lnTo>
                  <a:pt x="11520000" y="268405"/>
                </a:lnTo>
                <a:lnTo>
                  <a:pt x="11520000" y="325509"/>
                </a:lnTo>
                <a:lnTo>
                  <a:pt x="11296840" y="325509"/>
                </a:lnTo>
                <a:lnTo>
                  <a:pt x="11316728" y="288869"/>
                </a:lnTo>
                <a:close/>
                <a:moveTo>
                  <a:pt x="0" y="268405"/>
                </a:moveTo>
                <a:lnTo>
                  <a:pt x="10715519" y="268405"/>
                </a:lnTo>
                <a:lnTo>
                  <a:pt x="10719650" y="288869"/>
                </a:lnTo>
                <a:lnTo>
                  <a:pt x="10739538" y="325509"/>
                </a:lnTo>
                <a:lnTo>
                  <a:pt x="0" y="325509"/>
                </a:lnTo>
                <a:close/>
                <a:moveTo>
                  <a:pt x="11342049" y="163448"/>
                </a:moveTo>
                <a:lnTo>
                  <a:pt x="11520000" y="163448"/>
                </a:lnTo>
                <a:lnTo>
                  <a:pt x="11520000" y="218165"/>
                </a:lnTo>
                <a:lnTo>
                  <a:pt x="11331002" y="218165"/>
                </a:lnTo>
                <a:close/>
                <a:moveTo>
                  <a:pt x="0" y="163448"/>
                </a:moveTo>
                <a:lnTo>
                  <a:pt x="10694329" y="163448"/>
                </a:lnTo>
                <a:lnTo>
                  <a:pt x="10705376" y="218165"/>
                </a:lnTo>
                <a:lnTo>
                  <a:pt x="0" y="218165"/>
                </a:lnTo>
                <a:close/>
                <a:moveTo>
                  <a:pt x="11296841" y="0"/>
                </a:moveTo>
                <a:lnTo>
                  <a:pt x="11520000" y="0"/>
                </a:lnTo>
                <a:lnTo>
                  <a:pt x="11520000" y="113207"/>
                </a:lnTo>
                <a:lnTo>
                  <a:pt x="11332186" y="113207"/>
                </a:lnTo>
                <a:lnTo>
                  <a:pt x="11316728" y="36639"/>
                </a:lnTo>
                <a:close/>
                <a:moveTo>
                  <a:pt x="0" y="0"/>
                </a:moveTo>
                <a:lnTo>
                  <a:pt x="10739537" y="0"/>
                </a:lnTo>
                <a:lnTo>
                  <a:pt x="10719650" y="36639"/>
                </a:lnTo>
                <a:lnTo>
                  <a:pt x="10704192" y="113207"/>
                </a:lnTo>
                <a:lnTo>
                  <a:pt x="0" y="11320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r="67965"/>
          <a:stretch/>
        </p:blipFill>
        <p:spPr>
          <a:xfrm>
            <a:off x="11383653" y="11519"/>
            <a:ext cx="571476" cy="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7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F7EF6-3172-4E4B-B9A2-1C5902C289B2}" type="datetimeFigureOut">
              <a:rPr lang="zh-CN" altLang="en-US" smtClean="0"/>
              <a:t>2022/2/25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25F72-D721-4CB2-959B-31C196EA2BB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90936" y="6040800"/>
            <a:ext cx="2501064" cy="8172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 userDrawn="1"/>
        </p:nvPicPr>
        <p:blipFill rotWithShape="1">
          <a:blip r:embed="rId4"/>
          <a:srcRect b="40414"/>
          <a:stretch/>
        </p:blipFill>
        <p:spPr>
          <a:xfrm>
            <a:off x="0" y="122329"/>
            <a:ext cx="12191484" cy="344488"/>
          </a:xfrm>
          <a:custGeom>
            <a:avLst/>
            <a:gdLst>
              <a:gd name="connsiteX0" fmla="*/ 11320859 w 11520000"/>
              <a:gd name="connsiteY0" fmla="*/ 268405 h 325509"/>
              <a:gd name="connsiteX1" fmla="*/ 11520000 w 11520000"/>
              <a:gd name="connsiteY1" fmla="*/ 268405 h 325509"/>
              <a:gd name="connsiteX2" fmla="*/ 11520000 w 11520000"/>
              <a:gd name="connsiteY2" fmla="*/ 325509 h 325509"/>
              <a:gd name="connsiteX3" fmla="*/ 11296840 w 11520000"/>
              <a:gd name="connsiteY3" fmla="*/ 325509 h 325509"/>
              <a:gd name="connsiteX4" fmla="*/ 11316728 w 11520000"/>
              <a:gd name="connsiteY4" fmla="*/ 288869 h 325509"/>
              <a:gd name="connsiteX5" fmla="*/ 0 w 11520000"/>
              <a:gd name="connsiteY5" fmla="*/ 268405 h 325509"/>
              <a:gd name="connsiteX6" fmla="*/ 10715519 w 11520000"/>
              <a:gd name="connsiteY6" fmla="*/ 268405 h 325509"/>
              <a:gd name="connsiteX7" fmla="*/ 10719650 w 11520000"/>
              <a:gd name="connsiteY7" fmla="*/ 288869 h 325509"/>
              <a:gd name="connsiteX8" fmla="*/ 10739538 w 11520000"/>
              <a:gd name="connsiteY8" fmla="*/ 325509 h 325509"/>
              <a:gd name="connsiteX9" fmla="*/ 0 w 11520000"/>
              <a:gd name="connsiteY9" fmla="*/ 325509 h 325509"/>
              <a:gd name="connsiteX10" fmla="*/ 11342049 w 11520000"/>
              <a:gd name="connsiteY10" fmla="*/ 163448 h 325509"/>
              <a:gd name="connsiteX11" fmla="*/ 11520000 w 11520000"/>
              <a:gd name="connsiteY11" fmla="*/ 163448 h 325509"/>
              <a:gd name="connsiteX12" fmla="*/ 11520000 w 11520000"/>
              <a:gd name="connsiteY12" fmla="*/ 218165 h 325509"/>
              <a:gd name="connsiteX13" fmla="*/ 11331002 w 11520000"/>
              <a:gd name="connsiteY13" fmla="*/ 218165 h 325509"/>
              <a:gd name="connsiteX14" fmla="*/ 0 w 11520000"/>
              <a:gd name="connsiteY14" fmla="*/ 163448 h 325509"/>
              <a:gd name="connsiteX15" fmla="*/ 10694329 w 11520000"/>
              <a:gd name="connsiteY15" fmla="*/ 163448 h 325509"/>
              <a:gd name="connsiteX16" fmla="*/ 10705376 w 11520000"/>
              <a:gd name="connsiteY16" fmla="*/ 218165 h 325509"/>
              <a:gd name="connsiteX17" fmla="*/ 0 w 11520000"/>
              <a:gd name="connsiteY17" fmla="*/ 218165 h 325509"/>
              <a:gd name="connsiteX18" fmla="*/ 11296841 w 11520000"/>
              <a:gd name="connsiteY18" fmla="*/ 0 h 325509"/>
              <a:gd name="connsiteX19" fmla="*/ 11520000 w 11520000"/>
              <a:gd name="connsiteY19" fmla="*/ 0 h 325509"/>
              <a:gd name="connsiteX20" fmla="*/ 11520000 w 11520000"/>
              <a:gd name="connsiteY20" fmla="*/ 113207 h 325509"/>
              <a:gd name="connsiteX21" fmla="*/ 11332186 w 11520000"/>
              <a:gd name="connsiteY21" fmla="*/ 113207 h 325509"/>
              <a:gd name="connsiteX22" fmla="*/ 11316728 w 11520000"/>
              <a:gd name="connsiteY22" fmla="*/ 36639 h 325509"/>
              <a:gd name="connsiteX23" fmla="*/ 0 w 11520000"/>
              <a:gd name="connsiteY23" fmla="*/ 0 h 325509"/>
              <a:gd name="connsiteX24" fmla="*/ 10739537 w 11520000"/>
              <a:gd name="connsiteY24" fmla="*/ 0 h 325509"/>
              <a:gd name="connsiteX25" fmla="*/ 10719650 w 11520000"/>
              <a:gd name="connsiteY25" fmla="*/ 36639 h 325509"/>
              <a:gd name="connsiteX26" fmla="*/ 10704192 w 11520000"/>
              <a:gd name="connsiteY26" fmla="*/ 113207 h 325509"/>
              <a:gd name="connsiteX27" fmla="*/ 0 w 11520000"/>
              <a:gd name="connsiteY27" fmla="*/ 113207 h 32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520000" h="325509">
                <a:moveTo>
                  <a:pt x="11320859" y="268405"/>
                </a:moveTo>
                <a:lnTo>
                  <a:pt x="11520000" y="268405"/>
                </a:lnTo>
                <a:lnTo>
                  <a:pt x="11520000" y="325509"/>
                </a:lnTo>
                <a:lnTo>
                  <a:pt x="11296840" y="325509"/>
                </a:lnTo>
                <a:lnTo>
                  <a:pt x="11316728" y="288869"/>
                </a:lnTo>
                <a:close/>
                <a:moveTo>
                  <a:pt x="0" y="268405"/>
                </a:moveTo>
                <a:lnTo>
                  <a:pt x="10715519" y="268405"/>
                </a:lnTo>
                <a:lnTo>
                  <a:pt x="10719650" y="288869"/>
                </a:lnTo>
                <a:lnTo>
                  <a:pt x="10739538" y="325509"/>
                </a:lnTo>
                <a:lnTo>
                  <a:pt x="0" y="325509"/>
                </a:lnTo>
                <a:close/>
                <a:moveTo>
                  <a:pt x="11342049" y="163448"/>
                </a:moveTo>
                <a:lnTo>
                  <a:pt x="11520000" y="163448"/>
                </a:lnTo>
                <a:lnTo>
                  <a:pt x="11520000" y="218165"/>
                </a:lnTo>
                <a:lnTo>
                  <a:pt x="11331002" y="218165"/>
                </a:lnTo>
                <a:close/>
                <a:moveTo>
                  <a:pt x="0" y="163448"/>
                </a:moveTo>
                <a:lnTo>
                  <a:pt x="10694329" y="163448"/>
                </a:lnTo>
                <a:lnTo>
                  <a:pt x="10705376" y="218165"/>
                </a:lnTo>
                <a:lnTo>
                  <a:pt x="0" y="218165"/>
                </a:lnTo>
                <a:close/>
                <a:moveTo>
                  <a:pt x="11296841" y="0"/>
                </a:moveTo>
                <a:lnTo>
                  <a:pt x="11520000" y="0"/>
                </a:lnTo>
                <a:lnTo>
                  <a:pt x="11520000" y="113207"/>
                </a:lnTo>
                <a:lnTo>
                  <a:pt x="11332186" y="113207"/>
                </a:lnTo>
                <a:lnTo>
                  <a:pt x="11316728" y="36639"/>
                </a:lnTo>
                <a:close/>
                <a:moveTo>
                  <a:pt x="0" y="0"/>
                </a:moveTo>
                <a:lnTo>
                  <a:pt x="10739537" y="0"/>
                </a:lnTo>
                <a:lnTo>
                  <a:pt x="10719650" y="36639"/>
                </a:lnTo>
                <a:lnTo>
                  <a:pt x="10704192" y="113207"/>
                </a:lnTo>
                <a:lnTo>
                  <a:pt x="0" y="11320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5"/>
          <a:srcRect r="67965"/>
          <a:stretch/>
        </p:blipFill>
        <p:spPr>
          <a:xfrm>
            <a:off x="11377829" y="11519"/>
            <a:ext cx="571476" cy="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5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/>
          </p:cNvPicPr>
          <p:nvPr/>
        </p:nvPicPr>
        <p:blipFill rotWithShape="1">
          <a:blip r:embed="rId3"/>
          <a:srcRect l="-1" r="156" b="7927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748100" y="3772292"/>
            <a:ext cx="9443900" cy="30857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3000">
                <a:schemeClr val="bg1">
                  <a:lumMod val="95000"/>
                  <a:alpha val="67000"/>
                </a:schemeClr>
              </a:gs>
              <a:gs pos="66000">
                <a:schemeClr val="bg1">
                  <a:lumMod val="85000"/>
                  <a:alpha val="34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67" y="216174"/>
            <a:ext cx="28814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5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9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/>
          </p:cNvPicPr>
          <p:nvPr userDrawn="1"/>
        </p:nvPicPr>
        <p:blipFill rotWithShape="1">
          <a:blip r:embed="rId3"/>
          <a:srcRect l="-1" r="156" b="79277"/>
          <a:stretch/>
        </p:blipFill>
        <p:spPr>
          <a:xfrm>
            <a:off x="0" y="682724"/>
            <a:ext cx="12192000" cy="16056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 userDrawn="1"/>
        </p:nvPicPr>
        <p:blipFill rotWithShape="1">
          <a:blip r:embed="rId3"/>
          <a:srcRect r="117" b="79277"/>
          <a:stretch/>
        </p:blipFill>
        <p:spPr>
          <a:xfrm flipH="1">
            <a:off x="0" y="502725"/>
            <a:ext cx="12192000" cy="1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936" y="1456441"/>
            <a:ext cx="2501064" cy="8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4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1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90936" y="6040800"/>
            <a:ext cx="2501064" cy="817200"/>
          </a:xfrm>
          <a:prstGeom prst="rect">
            <a:avLst/>
          </a:prstGeom>
        </p:spPr>
      </p:pic>
      <p:pic>
        <p:nvPicPr>
          <p:cNvPr id="43" name="图片 42"/>
          <p:cNvPicPr>
            <a:picLocks/>
          </p:cNvPicPr>
          <p:nvPr/>
        </p:nvPicPr>
        <p:blipFill rotWithShape="1">
          <a:blip r:embed="rId4"/>
          <a:srcRect b="40414"/>
          <a:stretch/>
        </p:blipFill>
        <p:spPr>
          <a:xfrm>
            <a:off x="0" y="122329"/>
            <a:ext cx="12191484" cy="344488"/>
          </a:xfrm>
          <a:custGeom>
            <a:avLst/>
            <a:gdLst>
              <a:gd name="connsiteX0" fmla="*/ 11320859 w 11520000"/>
              <a:gd name="connsiteY0" fmla="*/ 268405 h 325509"/>
              <a:gd name="connsiteX1" fmla="*/ 11520000 w 11520000"/>
              <a:gd name="connsiteY1" fmla="*/ 268405 h 325509"/>
              <a:gd name="connsiteX2" fmla="*/ 11520000 w 11520000"/>
              <a:gd name="connsiteY2" fmla="*/ 325509 h 325509"/>
              <a:gd name="connsiteX3" fmla="*/ 11296840 w 11520000"/>
              <a:gd name="connsiteY3" fmla="*/ 325509 h 325509"/>
              <a:gd name="connsiteX4" fmla="*/ 11316728 w 11520000"/>
              <a:gd name="connsiteY4" fmla="*/ 288869 h 325509"/>
              <a:gd name="connsiteX5" fmla="*/ 0 w 11520000"/>
              <a:gd name="connsiteY5" fmla="*/ 268405 h 325509"/>
              <a:gd name="connsiteX6" fmla="*/ 10715519 w 11520000"/>
              <a:gd name="connsiteY6" fmla="*/ 268405 h 325509"/>
              <a:gd name="connsiteX7" fmla="*/ 10719650 w 11520000"/>
              <a:gd name="connsiteY7" fmla="*/ 288869 h 325509"/>
              <a:gd name="connsiteX8" fmla="*/ 10739538 w 11520000"/>
              <a:gd name="connsiteY8" fmla="*/ 325509 h 325509"/>
              <a:gd name="connsiteX9" fmla="*/ 0 w 11520000"/>
              <a:gd name="connsiteY9" fmla="*/ 325509 h 325509"/>
              <a:gd name="connsiteX10" fmla="*/ 11342049 w 11520000"/>
              <a:gd name="connsiteY10" fmla="*/ 163448 h 325509"/>
              <a:gd name="connsiteX11" fmla="*/ 11520000 w 11520000"/>
              <a:gd name="connsiteY11" fmla="*/ 163448 h 325509"/>
              <a:gd name="connsiteX12" fmla="*/ 11520000 w 11520000"/>
              <a:gd name="connsiteY12" fmla="*/ 218165 h 325509"/>
              <a:gd name="connsiteX13" fmla="*/ 11331002 w 11520000"/>
              <a:gd name="connsiteY13" fmla="*/ 218165 h 325509"/>
              <a:gd name="connsiteX14" fmla="*/ 0 w 11520000"/>
              <a:gd name="connsiteY14" fmla="*/ 163448 h 325509"/>
              <a:gd name="connsiteX15" fmla="*/ 10694329 w 11520000"/>
              <a:gd name="connsiteY15" fmla="*/ 163448 h 325509"/>
              <a:gd name="connsiteX16" fmla="*/ 10705376 w 11520000"/>
              <a:gd name="connsiteY16" fmla="*/ 218165 h 325509"/>
              <a:gd name="connsiteX17" fmla="*/ 0 w 11520000"/>
              <a:gd name="connsiteY17" fmla="*/ 218165 h 325509"/>
              <a:gd name="connsiteX18" fmla="*/ 11296841 w 11520000"/>
              <a:gd name="connsiteY18" fmla="*/ 0 h 325509"/>
              <a:gd name="connsiteX19" fmla="*/ 11520000 w 11520000"/>
              <a:gd name="connsiteY19" fmla="*/ 0 h 325509"/>
              <a:gd name="connsiteX20" fmla="*/ 11520000 w 11520000"/>
              <a:gd name="connsiteY20" fmla="*/ 113207 h 325509"/>
              <a:gd name="connsiteX21" fmla="*/ 11332186 w 11520000"/>
              <a:gd name="connsiteY21" fmla="*/ 113207 h 325509"/>
              <a:gd name="connsiteX22" fmla="*/ 11316728 w 11520000"/>
              <a:gd name="connsiteY22" fmla="*/ 36639 h 325509"/>
              <a:gd name="connsiteX23" fmla="*/ 0 w 11520000"/>
              <a:gd name="connsiteY23" fmla="*/ 0 h 325509"/>
              <a:gd name="connsiteX24" fmla="*/ 10739537 w 11520000"/>
              <a:gd name="connsiteY24" fmla="*/ 0 h 325509"/>
              <a:gd name="connsiteX25" fmla="*/ 10719650 w 11520000"/>
              <a:gd name="connsiteY25" fmla="*/ 36639 h 325509"/>
              <a:gd name="connsiteX26" fmla="*/ 10704192 w 11520000"/>
              <a:gd name="connsiteY26" fmla="*/ 113207 h 325509"/>
              <a:gd name="connsiteX27" fmla="*/ 0 w 11520000"/>
              <a:gd name="connsiteY27" fmla="*/ 113207 h 325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520000" h="325509">
                <a:moveTo>
                  <a:pt x="11320859" y="268405"/>
                </a:moveTo>
                <a:lnTo>
                  <a:pt x="11520000" y="268405"/>
                </a:lnTo>
                <a:lnTo>
                  <a:pt x="11520000" y="325509"/>
                </a:lnTo>
                <a:lnTo>
                  <a:pt x="11296840" y="325509"/>
                </a:lnTo>
                <a:lnTo>
                  <a:pt x="11316728" y="288869"/>
                </a:lnTo>
                <a:close/>
                <a:moveTo>
                  <a:pt x="0" y="268405"/>
                </a:moveTo>
                <a:lnTo>
                  <a:pt x="10715519" y="268405"/>
                </a:lnTo>
                <a:lnTo>
                  <a:pt x="10719650" y="288869"/>
                </a:lnTo>
                <a:lnTo>
                  <a:pt x="10739538" y="325509"/>
                </a:lnTo>
                <a:lnTo>
                  <a:pt x="0" y="325509"/>
                </a:lnTo>
                <a:close/>
                <a:moveTo>
                  <a:pt x="11342049" y="163448"/>
                </a:moveTo>
                <a:lnTo>
                  <a:pt x="11520000" y="163448"/>
                </a:lnTo>
                <a:lnTo>
                  <a:pt x="11520000" y="218165"/>
                </a:lnTo>
                <a:lnTo>
                  <a:pt x="11331002" y="218165"/>
                </a:lnTo>
                <a:close/>
                <a:moveTo>
                  <a:pt x="0" y="163448"/>
                </a:moveTo>
                <a:lnTo>
                  <a:pt x="10694329" y="163448"/>
                </a:lnTo>
                <a:lnTo>
                  <a:pt x="10705376" y="218165"/>
                </a:lnTo>
                <a:lnTo>
                  <a:pt x="0" y="218165"/>
                </a:lnTo>
                <a:close/>
                <a:moveTo>
                  <a:pt x="11296841" y="0"/>
                </a:moveTo>
                <a:lnTo>
                  <a:pt x="11520000" y="0"/>
                </a:lnTo>
                <a:lnTo>
                  <a:pt x="11520000" y="113207"/>
                </a:lnTo>
                <a:lnTo>
                  <a:pt x="11332186" y="113207"/>
                </a:lnTo>
                <a:lnTo>
                  <a:pt x="11316728" y="36639"/>
                </a:lnTo>
                <a:close/>
                <a:moveTo>
                  <a:pt x="0" y="0"/>
                </a:moveTo>
                <a:lnTo>
                  <a:pt x="10739537" y="0"/>
                </a:lnTo>
                <a:lnTo>
                  <a:pt x="10719650" y="36639"/>
                </a:lnTo>
                <a:lnTo>
                  <a:pt x="10704192" y="113207"/>
                </a:lnTo>
                <a:lnTo>
                  <a:pt x="0" y="11320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r="67965"/>
          <a:stretch/>
        </p:blipFill>
        <p:spPr>
          <a:xfrm>
            <a:off x="11383653" y="11519"/>
            <a:ext cx="571476" cy="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6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5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/>
          </p:cNvPicPr>
          <p:nvPr/>
        </p:nvPicPr>
        <p:blipFill rotWithShape="1">
          <a:blip r:embed="rId3"/>
          <a:srcRect l="-1" r="156" b="7927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748100" y="3772292"/>
            <a:ext cx="9443900" cy="30857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33000">
                <a:schemeClr val="bg1">
                  <a:lumMod val="95000"/>
                  <a:alpha val="67000"/>
                </a:schemeClr>
              </a:gs>
              <a:gs pos="66000">
                <a:schemeClr val="bg1">
                  <a:lumMod val="85000"/>
                  <a:alpha val="34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0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7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slide" Target="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15.gif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4.wmf"/><Relationship Id="rId4" Type="http://schemas.openxmlformats.org/officeDocument/2006/relationships/image" Target="../media/image16.gif"/><Relationship Id="rId9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9.png"/><Relationship Id="rId11" Type="http://schemas.openxmlformats.org/officeDocument/2006/relationships/image" Target="../media/image20.wmf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8.wmf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26" r="12398"/>
          <a:stretch/>
        </p:blipFill>
        <p:spPr>
          <a:xfrm rot="16200000">
            <a:off x="3817214" y="-1525408"/>
            <a:ext cx="4557562" cy="12192001"/>
          </a:xfrm>
          <a:prstGeom prst="rect">
            <a:avLst/>
          </a:prstGeom>
        </p:spPr>
      </p:pic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1155024" y="2041645"/>
            <a:ext cx="9881937" cy="2387600"/>
          </a:xfrm>
        </p:spPr>
        <p:txBody>
          <a:bodyPr anchor="ctr"/>
          <a:lstStyle/>
          <a:p>
            <a:pPr eaLnBrk="1" hangingPunct="1">
              <a:lnSpc>
                <a:spcPct val="125000"/>
              </a:lnSpc>
            </a:pPr>
            <a:r>
              <a:rPr lang="zh-CN" altLang="en-US" sz="88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近 代 物 理 学 选 讲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36915" y="4475980"/>
            <a:ext cx="2518154" cy="1754187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河北工业大学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应用物理系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张  辉</a:t>
            </a:r>
            <a:endParaRPr lang="en-US" altLang="zh-CN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1" r="82217"/>
          <a:stretch/>
        </p:blipFill>
        <p:spPr>
          <a:xfrm rot="5400000">
            <a:off x="5850549" y="-5850556"/>
            <a:ext cx="490889" cy="12192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标题 6"/>
          <p:cNvSpPr>
            <a:spLocks noGrp="1"/>
          </p:cNvSpPr>
          <p:nvPr>
            <p:ph type="title"/>
          </p:nvPr>
        </p:nvSpPr>
        <p:spPr>
          <a:xfrm>
            <a:off x="335431" y="375579"/>
            <a:ext cx="9952515" cy="801388"/>
          </a:xfrm>
        </p:spPr>
        <p:txBody>
          <a:bodyPr/>
          <a:lstStyle/>
          <a:p>
            <a:r>
              <a:rPr lang="en-US" altLang="zh-CN" b="1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LED</a:t>
            </a:r>
            <a:r>
              <a:rPr lang="zh-CN" altLang="en-US" b="1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色温校准</a:t>
            </a:r>
          </a:p>
        </p:txBody>
      </p:sp>
      <p:pic>
        <p:nvPicPr>
          <p:cNvPr id="130051" name="图片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3" y="1176967"/>
            <a:ext cx="7851775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of Physics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4829175" y="1477963"/>
            <a:ext cx="2828925" cy="4781585"/>
            <a:chOff x="4681682" y="1590963"/>
            <a:chExt cx="2828636" cy="4782040"/>
          </a:xfrm>
        </p:grpSpPr>
        <p:pic>
          <p:nvPicPr>
            <p:cNvPr id="131080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682" y="1590963"/>
              <a:ext cx="2828636" cy="4299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81" name="文本框 5"/>
            <p:cNvSpPr txBox="1">
              <a:spLocks noChangeArrowheads="1"/>
            </p:cNvSpPr>
            <p:nvPr/>
          </p:nvSpPr>
          <p:spPr bwMode="auto">
            <a:xfrm>
              <a:off x="5769628" y="6003636"/>
              <a:ext cx="671910" cy="369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After</a:t>
              </a:r>
              <a:endParaRPr lang="zh-CN" altLang="en-US" sz="18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1076" name="组合 13"/>
          <p:cNvGrpSpPr>
            <a:grpSpLocks/>
          </p:cNvGrpSpPr>
          <p:nvPr/>
        </p:nvGrpSpPr>
        <p:grpSpPr bwMode="auto">
          <a:xfrm>
            <a:off x="1028700" y="1481138"/>
            <a:ext cx="2867025" cy="4781585"/>
            <a:chOff x="975976" y="1590963"/>
            <a:chExt cx="2866352" cy="4782040"/>
          </a:xfrm>
        </p:grpSpPr>
        <p:pic>
          <p:nvPicPr>
            <p:cNvPr id="131078" name="图片 11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976" y="1590963"/>
              <a:ext cx="2866352" cy="429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79" name="文本框 12"/>
            <p:cNvSpPr txBox="1">
              <a:spLocks noChangeArrowheads="1"/>
            </p:cNvSpPr>
            <p:nvPr/>
          </p:nvSpPr>
          <p:spPr bwMode="auto">
            <a:xfrm>
              <a:off x="2082780" y="6003636"/>
              <a:ext cx="812852" cy="369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Before</a:t>
              </a:r>
              <a:endParaRPr lang="zh-CN" altLang="en-US" sz="18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3" y="1477963"/>
            <a:ext cx="3062287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of Physics</a:t>
            </a:r>
            <a:endParaRPr lang="zh-CN" altLang="en-US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6677025" y="1590675"/>
            <a:ext cx="3373438" cy="4781585"/>
            <a:chOff x="6677689" y="1590963"/>
            <a:chExt cx="3372774" cy="4782040"/>
          </a:xfrm>
        </p:grpSpPr>
        <p:sp>
          <p:nvSpPr>
            <p:cNvPr id="132103" name="文本框 5"/>
            <p:cNvSpPr txBox="1">
              <a:spLocks noChangeArrowheads="1"/>
            </p:cNvSpPr>
            <p:nvPr/>
          </p:nvSpPr>
          <p:spPr bwMode="auto">
            <a:xfrm>
              <a:off x="8034947" y="6003636"/>
              <a:ext cx="671847" cy="369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After</a:t>
              </a:r>
              <a:endParaRPr lang="zh-CN" altLang="en-US" sz="18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210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689" y="1590963"/>
              <a:ext cx="3372774" cy="4299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2100" name="组合 7"/>
          <p:cNvGrpSpPr>
            <a:grpSpLocks/>
          </p:cNvGrpSpPr>
          <p:nvPr/>
        </p:nvGrpSpPr>
        <p:grpSpPr bwMode="auto">
          <a:xfrm>
            <a:off x="1974850" y="1590675"/>
            <a:ext cx="3049588" cy="4781585"/>
            <a:chOff x="1974741" y="1590963"/>
            <a:chExt cx="3049842" cy="4782040"/>
          </a:xfrm>
        </p:grpSpPr>
        <p:sp>
          <p:nvSpPr>
            <p:cNvPr id="132101" name="文本框 12"/>
            <p:cNvSpPr txBox="1">
              <a:spLocks noChangeArrowheads="1"/>
            </p:cNvSpPr>
            <p:nvPr/>
          </p:nvSpPr>
          <p:spPr bwMode="auto">
            <a:xfrm>
              <a:off x="3098109" y="6003636"/>
              <a:ext cx="813111" cy="369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Before</a:t>
              </a:r>
              <a:endParaRPr lang="zh-CN" altLang="en-US" sz="18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2102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4741" y="1590963"/>
              <a:ext cx="3049842" cy="4303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of Physics</a:t>
            </a:r>
            <a:endParaRPr lang="zh-CN" altLang="en-US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2092325" y="1590675"/>
            <a:ext cx="2816225" cy="4781585"/>
            <a:chOff x="2092558" y="1590963"/>
            <a:chExt cx="2816284" cy="4782040"/>
          </a:xfrm>
        </p:grpSpPr>
        <p:sp>
          <p:nvSpPr>
            <p:cNvPr id="133133" name="文本框 12"/>
            <p:cNvSpPr txBox="1">
              <a:spLocks noChangeArrowheads="1"/>
            </p:cNvSpPr>
            <p:nvPr/>
          </p:nvSpPr>
          <p:spPr bwMode="auto">
            <a:xfrm>
              <a:off x="3098109" y="6003636"/>
              <a:ext cx="813060" cy="369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Before</a:t>
              </a:r>
              <a:endParaRPr lang="zh-CN" altLang="en-US" sz="18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3134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2558" y="1590963"/>
              <a:ext cx="2816284" cy="4299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6826250" y="1584325"/>
            <a:ext cx="3074988" cy="4787897"/>
            <a:chOff x="6826437" y="1585105"/>
            <a:chExt cx="3075276" cy="4787860"/>
          </a:xfrm>
        </p:grpSpPr>
        <p:sp>
          <p:nvSpPr>
            <p:cNvPr id="133131" name="文本框 5"/>
            <p:cNvSpPr txBox="1">
              <a:spLocks noChangeArrowheads="1"/>
            </p:cNvSpPr>
            <p:nvPr/>
          </p:nvSpPr>
          <p:spPr bwMode="auto">
            <a:xfrm>
              <a:off x="8034947" y="6003636"/>
              <a:ext cx="67204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After</a:t>
              </a:r>
              <a:endParaRPr lang="zh-CN" altLang="en-US" sz="18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3132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437" y="1585105"/>
              <a:ext cx="3075276" cy="4305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236663"/>
            <a:ext cx="3176588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2498725"/>
            <a:ext cx="4527550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831850"/>
            <a:ext cx="3467100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1722438"/>
            <a:ext cx="3327400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5" y="1454150"/>
            <a:ext cx="6284913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3" y="2200275"/>
            <a:ext cx="6053137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of Physics</a:t>
            </a:r>
            <a:endParaRPr lang="zh-CN" altLang="en-US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4147" name="组合 6"/>
          <p:cNvGrpSpPr>
            <a:grpSpLocks/>
          </p:cNvGrpSpPr>
          <p:nvPr/>
        </p:nvGrpSpPr>
        <p:grpSpPr bwMode="auto">
          <a:xfrm>
            <a:off x="762000" y="1584325"/>
            <a:ext cx="3313113" cy="4787897"/>
            <a:chOff x="1843066" y="1585105"/>
            <a:chExt cx="3313190" cy="4787860"/>
          </a:xfrm>
        </p:grpSpPr>
        <p:sp>
          <p:nvSpPr>
            <p:cNvPr id="134152" name="文本框 12"/>
            <p:cNvSpPr txBox="1">
              <a:spLocks noChangeArrowheads="1"/>
            </p:cNvSpPr>
            <p:nvPr/>
          </p:nvSpPr>
          <p:spPr bwMode="auto">
            <a:xfrm>
              <a:off x="3098109" y="6003636"/>
              <a:ext cx="813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Before</a:t>
              </a:r>
              <a:endParaRPr lang="zh-CN" altLang="en-US" sz="18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4153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52"/>
            <a:stretch>
              <a:fillRect/>
            </a:stretch>
          </p:blipFill>
          <p:spPr bwMode="auto">
            <a:xfrm>
              <a:off x="1843066" y="1585105"/>
              <a:ext cx="3313190" cy="4305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8"/>
          <a:stretch>
            <a:fillRect/>
          </a:stretch>
        </p:blipFill>
        <p:spPr bwMode="auto">
          <a:xfrm>
            <a:off x="4371975" y="1584325"/>
            <a:ext cx="3306763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7989888" y="1584325"/>
            <a:ext cx="3463925" cy="4787897"/>
            <a:chOff x="7989515" y="1585101"/>
            <a:chExt cx="3463637" cy="4787863"/>
          </a:xfrm>
        </p:grpSpPr>
        <p:sp>
          <p:nvSpPr>
            <p:cNvPr id="134150" name="文本框 5"/>
            <p:cNvSpPr txBox="1">
              <a:spLocks noChangeArrowheads="1"/>
            </p:cNvSpPr>
            <p:nvPr/>
          </p:nvSpPr>
          <p:spPr bwMode="auto">
            <a:xfrm>
              <a:off x="9392206" y="6003635"/>
              <a:ext cx="671923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After</a:t>
              </a:r>
              <a:endParaRPr lang="zh-CN" altLang="en-US" sz="18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4151" name="图片 8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1" r="14066"/>
            <a:stretch>
              <a:fillRect/>
            </a:stretch>
          </p:blipFill>
          <p:spPr bwMode="auto">
            <a:xfrm>
              <a:off x="7989515" y="1585101"/>
              <a:ext cx="3463637" cy="4305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第三讲 黑体辐射和普朗克能量子</a:t>
            </a:r>
          </a:p>
        </p:txBody>
      </p:sp>
      <p:pic>
        <p:nvPicPr>
          <p:cNvPr id="25603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409700"/>
            <a:ext cx="9909175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第三讲 黑体辐射和普朗克能量子</a:t>
            </a:r>
          </a:p>
        </p:txBody>
      </p:sp>
      <p:sp>
        <p:nvSpPr>
          <p:cNvPr id="26627" name="内容占位符 2"/>
          <p:cNvSpPr txBox="1">
            <a:spLocks/>
          </p:cNvSpPr>
          <p:nvPr/>
        </p:nvSpPr>
        <p:spPr bwMode="auto">
          <a:xfrm>
            <a:off x="1298575" y="1371600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3.1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黑体辐射的故事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26628" name="文本框 5"/>
          <p:cNvSpPr txBox="1">
            <a:spLocks noChangeArrowheads="1"/>
          </p:cNvSpPr>
          <p:nvPr/>
        </p:nvSpPr>
        <p:spPr bwMode="auto">
          <a:xfrm>
            <a:off x="1033463" y="5564188"/>
            <a:ext cx="45704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实验上用空腔上的小孔代替黑体</a:t>
            </a:r>
          </a:p>
        </p:txBody>
      </p:sp>
      <p:sp>
        <p:nvSpPr>
          <p:cNvPr id="26629" name="矩形 2"/>
          <p:cNvSpPr>
            <a:spLocks noChangeArrowheads="1"/>
          </p:cNvSpPr>
          <p:nvPr/>
        </p:nvSpPr>
        <p:spPr bwMode="auto">
          <a:xfrm>
            <a:off x="715963" y="1852613"/>
            <a:ext cx="110839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理想黑体可以吸收所有照射到它表面的电磁辐射，并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将不向外辐射能量，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其光谱特征仅与该黑体的温度有关，与黑体的材质无关。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rId2" action="ppaction://hlinksldjump"/>
            </a:endParaRPr>
          </a:p>
        </p:txBody>
      </p:sp>
      <p:pic>
        <p:nvPicPr>
          <p:cNvPr id="2663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2878138"/>
            <a:ext cx="4038600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851377909"/>
              </p:ext>
            </p:extLst>
          </p:nvPr>
        </p:nvGraphicFramePr>
        <p:xfrm>
          <a:off x="6075958" y="2451773"/>
          <a:ext cx="5613778" cy="4406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第三讲 黑体辐射和普朗克能量子</a:t>
            </a:r>
          </a:p>
        </p:txBody>
      </p:sp>
      <p:sp>
        <p:nvSpPr>
          <p:cNvPr id="27651" name="内容占位符 2"/>
          <p:cNvSpPr txBox="1">
            <a:spLocks/>
          </p:cNvSpPr>
          <p:nvPr/>
        </p:nvSpPr>
        <p:spPr bwMode="auto">
          <a:xfrm>
            <a:off x="1298575" y="1371600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3.1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黑体辐射的故事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27652" name="文本框 5"/>
          <p:cNvSpPr txBox="1">
            <a:spLocks noChangeArrowheads="1"/>
          </p:cNvSpPr>
          <p:nvPr/>
        </p:nvSpPr>
        <p:spPr bwMode="auto">
          <a:xfrm>
            <a:off x="715963" y="2479675"/>
            <a:ext cx="51403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当光源所发出的光的颜色与“黑体”在某一温度下辐射的颜色相同时，“黑体”的温度就成为该光源的色温。“黑体”的温度越高，光谱中蓝色的成分则越多，而红色的成分则越少，例如：白炽灯的光色是暖白色，其色温表示为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2700K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，而日光色荧光灯的色温表示方法则是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6000K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</a:t>
            </a:r>
          </a:p>
        </p:txBody>
      </p:sp>
      <p:sp>
        <p:nvSpPr>
          <p:cNvPr id="27653" name="矩形 2"/>
          <p:cNvSpPr>
            <a:spLocks noChangeArrowheads="1"/>
          </p:cNvSpPr>
          <p:nvPr/>
        </p:nvSpPr>
        <p:spPr bwMode="auto">
          <a:xfrm>
            <a:off x="715963" y="1852613"/>
            <a:ext cx="4495800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色温的定义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rId2" action="ppaction://hlinksldjump"/>
            </a:endParaRPr>
          </a:p>
        </p:txBody>
      </p:sp>
      <p:pic>
        <p:nvPicPr>
          <p:cNvPr id="27654" name="图片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8" y="1263650"/>
            <a:ext cx="4319587" cy="505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5810" name="Picture 2" descr="https://gimg2.baidu.com/image_search/src=http%3A%2F%2Finews.gtimg.com%2Fnewsapp_match%2F0%2F11298683481%2F0.jpg&amp;refer=http%3A%2F%2Finews.gtimg.com&amp;app=2002&amp;size=f9999,10000&amp;q=a80&amp;n=0&amp;g=0n&amp;fmt=jpeg?sec=1648134091&amp;t=5bfcbf9bdf024137c061982b5807475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3" y="1809750"/>
            <a:ext cx="10287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5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5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5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第三讲 黑体辐射和普朗克能量子</a:t>
            </a:r>
          </a:p>
        </p:txBody>
      </p:sp>
      <p:sp>
        <p:nvSpPr>
          <p:cNvPr id="28675" name="内容占位符 2"/>
          <p:cNvSpPr txBox="1">
            <a:spLocks/>
          </p:cNvSpPr>
          <p:nvPr/>
        </p:nvSpPr>
        <p:spPr bwMode="auto">
          <a:xfrm>
            <a:off x="1298575" y="1371600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3.2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普朗克量子理论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28676" name="文本框 5"/>
          <p:cNvSpPr txBox="1">
            <a:spLocks noChangeArrowheads="1"/>
          </p:cNvSpPr>
          <p:nvPr/>
        </p:nvSpPr>
        <p:spPr bwMode="auto">
          <a:xfrm>
            <a:off x="730250" y="5721350"/>
            <a:ext cx="45704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量子理论之前的黑体理论</a:t>
            </a:r>
          </a:p>
        </p:txBody>
      </p:sp>
      <p:sp>
        <p:nvSpPr>
          <p:cNvPr id="28677" name="矩形 2"/>
          <p:cNvSpPr>
            <a:spLocks noChangeArrowheads="1"/>
          </p:cNvSpPr>
          <p:nvPr/>
        </p:nvSpPr>
        <p:spPr bwMode="auto">
          <a:xfrm>
            <a:off x="646113" y="2087563"/>
            <a:ext cx="2563812" cy="5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从“紫外灾难”说起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rId3" action="ppaction://hlinksldjump"/>
            </a:endParaRPr>
          </a:p>
        </p:txBody>
      </p:sp>
      <p:pic>
        <p:nvPicPr>
          <p:cNvPr id="2867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2941638"/>
            <a:ext cx="4738687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549900" y="1970722"/>
            <a:ext cx="6096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从经典物理学出发推导出的维恩定律在低频区域与实验数据不相符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     </a:t>
            </a:r>
            <a:r>
              <a:rPr lang="el-GR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λ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=2898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μ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m·K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或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/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T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=5.8787×10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10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Hz/K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549900" y="3448050"/>
            <a:ext cx="6096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在高频区域，从经典物理学的能量均分定理推导出瑞利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金斯定律又与实验数据不相符，在辐射频率趋向无穷大时，能量也会变得无穷大，这结果被称作“紫外灾变”。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581484"/>
              </p:ext>
            </p:extLst>
          </p:nvPr>
        </p:nvGraphicFramePr>
        <p:xfrm>
          <a:off x="8178800" y="4495800"/>
          <a:ext cx="9144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85" name="Equation" r:id="rId5" imgW="914400" imgH="289440" progId="Equation.DSMT4">
                  <p:embed/>
                </p:oleObj>
              </mc:Choice>
              <mc:Fallback>
                <p:oleObj name="Equation" r:id="rId5" imgW="914400" imgH="289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299397"/>
              </p:ext>
            </p:extLst>
          </p:nvPr>
        </p:nvGraphicFramePr>
        <p:xfrm>
          <a:off x="7461250" y="5354638"/>
          <a:ext cx="2552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86" name="Equation" r:id="rId7" imgW="2552400" imgH="774360" progId="Equation.DSMT4">
                  <p:embed/>
                </p:oleObj>
              </mc:Choice>
              <mc:Fallback>
                <p:oleObj name="Equation" r:id="rId7" imgW="255240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61250" y="5354638"/>
                        <a:ext cx="25527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算个题</a:t>
            </a:r>
            <a:endParaRPr lang="zh-CN" altLang="en-US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3774" y="1394198"/>
            <a:ext cx="9852025" cy="5095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太阳表面温度约为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5750K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，试计算其辐射谱极大所对应的波长。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1103313" y="2015258"/>
            <a:ext cx="8947150" cy="408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解：</a:t>
            </a:r>
            <a:endParaRPr lang="en-US" altLang="zh-CN" b="1" dirty="0" smtClean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29504" y="2462379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Font typeface="Wingdings 3" panose="05040102010807070707" pitchFamily="18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根据维恩位移定律：</a:t>
            </a:r>
            <a:endParaRPr lang="en-US" altLang="zh-CN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24" y="1940943"/>
            <a:ext cx="4687217" cy="45116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81" y="3763544"/>
            <a:ext cx="5174392" cy="2910596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962876"/>
              </p:ext>
            </p:extLst>
          </p:nvPr>
        </p:nvGraphicFramePr>
        <p:xfrm>
          <a:off x="1470025" y="2865438"/>
          <a:ext cx="952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67" name="Equation" r:id="rId5" imgW="952200" imgH="736560" progId="Equation.DSMT4">
                  <p:embed/>
                </p:oleObj>
              </mc:Choice>
              <mc:Fallback>
                <p:oleObj name="Equation" r:id="rId5" imgW="9522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0025" y="2865438"/>
                        <a:ext cx="952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57462"/>
              </p:ext>
            </p:extLst>
          </p:nvPr>
        </p:nvGraphicFramePr>
        <p:xfrm>
          <a:off x="2437914" y="2865438"/>
          <a:ext cx="1828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68" name="Equation" r:id="rId7" imgW="1828800" imgH="736560" progId="Equation.DSMT4">
                  <p:embed/>
                </p:oleObj>
              </mc:Choice>
              <mc:Fallback>
                <p:oleObj name="Equation" r:id="rId7" imgW="18288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7914" y="2865438"/>
                        <a:ext cx="18288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560858"/>
              </p:ext>
            </p:extLst>
          </p:nvPr>
        </p:nvGraphicFramePr>
        <p:xfrm>
          <a:off x="4361354" y="3094038"/>
          <a:ext cx="1193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69" name="Equation" r:id="rId9" imgW="1193760" imgH="279360" progId="Equation.DSMT4">
                  <p:embed/>
                </p:oleObj>
              </mc:Choice>
              <mc:Fallback>
                <p:oleObj name="Equation" r:id="rId9" imgW="1193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61354" y="3094038"/>
                        <a:ext cx="1193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472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第三讲 黑体辐射和普朗克能量子</a:t>
            </a:r>
          </a:p>
        </p:txBody>
      </p:sp>
      <p:sp>
        <p:nvSpPr>
          <p:cNvPr id="29699" name="内容占位符 2"/>
          <p:cNvSpPr txBox="1">
            <a:spLocks/>
          </p:cNvSpPr>
          <p:nvPr/>
        </p:nvSpPr>
        <p:spPr bwMode="auto">
          <a:xfrm>
            <a:off x="1298576" y="1284288"/>
            <a:ext cx="4928054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3.2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普朗克量子理论</a:t>
            </a:r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大神的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降临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8388846" y="1284288"/>
            <a:ext cx="3710584" cy="5343551"/>
            <a:chOff x="7416455" y="1283860"/>
            <a:chExt cx="3710751" cy="5343771"/>
          </a:xfrm>
        </p:grpSpPr>
        <p:pic>
          <p:nvPicPr>
            <p:cNvPr id="29702" name="图片 10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0049" y="1283860"/>
              <a:ext cx="3115733" cy="467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3" name="矩形 11"/>
            <p:cNvSpPr>
              <a:spLocks noChangeArrowheads="1"/>
            </p:cNvSpPr>
            <p:nvPr/>
          </p:nvSpPr>
          <p:spPr bwMode="auto">
            <a:xfrm>
              <a:off x="7416455" y="5981273"/>
              <a:ext cx="3710751" cy="646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Max Karl Ernst Ludwig Planck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方正新书宋简体" panose="03000509000000000000" pitchFamily="65" charset="-122"/>
                </a:rPr>
                <a:t>1858.4.23~1947.10.4</a:t>
              </a:r>
              <a:endParaRPr lang="zh-CN" altLang="en-US" sz="1800" dirty="0">
                <a:latin typeface="Times New Roman" panose="02020603050405020304" pitchFamily="18" charset="0"/>
                <a:ea typeface="方正新书宋简体" panose="03000509000000000000" pitchFamily="65" charset="-122"/>
              </a:endParaRPr>
            </a:p>
          </p:txBody>
        </p:sp>
      </p:grp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38993" y="1746250"/>
            <a:ext cx="8556440" cy="403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1915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年获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Pour le </a:t>
            </a:r>
            <a:r>
              <a:rPr lang="en-US" altLang="zh-CN" sz="1900" b="1" dirty="0" err="1">
                <a:latin typeface="Times New Roman" panose="02020603050405020304" pitchFamily="18" charset="0"/>
                <a:ea typeface="方正新书宋简体" panose="03000509000000000000" pitchFamily="65" charset="-122"/>
              </a:rPr>
              <a:t>Mérite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科学和艺术勋章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1918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年获诺贝尔物理学奖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1928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年获德意志帝国雄鹰勋章（</a:t>
            </a:r>
            <a:r>
              <a:rPr lang="en-US" altLang="zh-CN" sz="1900" b="1" dirty="0" err="1">
                <a:latin typeface="Times New Roman" panose="02020603050405020304" pitchFamily="18" charset="0"/>
                <a:ea typeface="方正新书宋简体" panose="03000509000000000000" pitchFamily="65" charset="-122"/>
              </a:rPr>
              <a:t>Adlerschild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 des </a:t>
            </a:r>
            <a:r>
              <a:rPr lang="en-US" altLang="zh-CN" sz="1900" b="1" dirty="0" err="1">
                <a:latin typeface="Times New Roman" panose="02020603050405020304" pitchFamily="18" charset="0"/>
                <a:ea typeface="方正新书宋简体" panose="03000509000000000000" pitchFamily="65" charset="-122"/>
              </a:rPr>
              <a:t>Deutschen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 </a:t>
            </a:r>
            <a:r>
              <a:rPr lang="en-US" altLang="zh-CN" sz="1900" b="1" dirty="0" err="1">
                <a:latin typeface="Times New Roman" panose="02020603050405020304" pitchFamily="18" charset="0"/>
                <a:ea typeface="方正新书宋简体" panose="03000509000000000000" pitchFamily="65" charset="-122"/>
              </a:rPr>
              <a:t>Reiches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）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1929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年与爱因斯坦共同获马克斯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·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普朗克奖章，该奖项由德国物理学会于该年创设</a:t>
            </a:r>
            <a:endParaRPr lang="en-US" altLang="zh-CN" sz="1900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1938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年，第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1069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号小行星（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1927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月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28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日由德国天文学家马克斯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·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沃夫在海德堡发现）以普朗克的名字命名为</a:t>
            </a:r>
            <a:r>
              <a:rPr lang="en-US" altLang="zh-CN" sz="1900" b="1" dirty="0" err="1">
                <a:latin typeface="Times New Roman" panose="02020603050405020304" pitchFamily="18" charset="0"/>
                <a:ea typeface="方正新书宋简体" panose="03000509000000000000" pitchFamily="65" charset="-122"/>
              </a:rPr>
              <a:t>Planckia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，时年普朗克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80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岁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1957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年至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1971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年德国官方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2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马克硬币使用普朗克的肖像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1983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年德意志民主共和国发行一枚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5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马克纪念硬币，纪念普朗克诞辰</a:t>
            </a:r>
            <a:r>
              <a:rPr lang="en-US" altLang="zh-CN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125</a:t>
            </a:r>
            <a:r>
              <a:rPr lang="zh-CN" altLang="en-US" sz="1900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周年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第三讲 黑体辐射和普朗克能量子</a:t>
            </a:r>
          </a:p>
        </p:txBody>
      </p:sp>
      <p:sp>
        <p:nvSpPr>
          <p:cNvPr id="30723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3.2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普朗克量子理论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30724" name="矩形 12"/>
          <p:cNvSpPr>
            <a:spLocks noChangeArrowheads="1"/>
          </p:cNvSpPr>
          <p:nvPr/>
        </p:nvSpPr>
        <p:spPr bwMode="auto">
          <a:xfrm>
            <a:off x="877888" y="1746250"/>
            <a:ext cx="103251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将维恩定律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加以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改良，又将玻尔兹曼熵公式重新诠释，得出了一个与实验数据完全吻合普朗克公式来描述黑体辐射。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169598"/>
              </p:ext>
            </p:extLst>
          </p:nvPr>
        </p:nvGraphicFramePr>
        <p:xfrm>
          <a:off x="3792538" y="2894013"/>
          <a:ext cx="3111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50" name="Equation" r:id="rId3" imgW="3111480" imgH="774360" progId="Equation.DSMT4">
                  <p:embed/>
                </p:oleObj>
              </mc:Choice>
              <mc:Fallback>
                <p:oleObj name="Equation" r:id="rId3" imgW="311148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2538" y="2894013"/>
                        <a:ext cx="31115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2"/>
              <p:cNvSpPr>
                <a:spLocks noChangeArrowheads="1"/>
              </p:cNvSpPr>
              <p:nvPr/>
            </p:nvSpPr>
            <p:spPr bwMode="auto">
              <a:xfrm>
                <a:off x="1159158" y="5139441"/>
                <a:ext cx="5228942" cy="571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20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6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低频时，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h</a:t>
                </a:r>
                <a:r>
                  <a:rPr lang="el-GR" altLang="zh-CN" b="1" i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ν</a:t>
                </a:r>
                <a14:m>
                  <m:oMath xmlns:m="http://schemas.openxmlformats.org/officeDocument/2006/math">
                    <m:r>
                      <a:rPr lang="el-GR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≪</m:t>
                    </m:r>
                  </m:oMath>
                </a14:m>
                <a:r>
                  <a:rPr lang="en-US" altLang="zh-CN" b="1" i="1" dirty="0" err="1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b="1" i="1" baseline="-25000" dirty="0" err="1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b="1" i="1" dirty="0" err="1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m:rPr>
                            <m:nor/>
                          </m:rPr>
                          <a:rPr lang="el-GR" altLang="zh-CN" b="1" i="1" dirty="0">
                            <a:latin typeface="Times New Roman" panose="020206030504050203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方正新书宋简体" panose="03000509000000000000" pitchFamily="65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方正新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方正新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  <m:r>
                      <m:rPr>
                        <m:nor/>
                      </m:rPr>
                      <a:rPr lang="el-GR" altLang="zh-CN" b="1" i="1" dirty="0">
                        <a:latin typeface="Times New Roman" panose="020206030504050203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rPr>
                      <m:t>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方正新书宋简体" panose="03000509000000000000" pitchFamily="65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endParaRPr lang="zh-CN" altLang="en-US" b="1" i="1" baseline="300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9158" y="5139441"/>
                <a:ext cx="5228942" cy="571503"/>
              </a:xfrm>
              <a:prstGeom prst="rect">
                <a:avLst/>
              </a:prstGeom>
              <a:blipFill>
                <a:blip r:embed="rId6"/>
                <a:stretch>
                  <a:fillRect l="-1166" b="-74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578542"/>
              </p:ext>
            </p:extLst>
          </p:nvPr>
        </p:nvGraphicFramePr>
        <p:xfrm>
          <a:off x="6343650" y="3827463"/>
          <a:ext cx="4635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51" name="Equation" r:id="rId7" imgW="4635360" imgH="774360" progId="Equation.DSMT4">
                  <p:embed/>
                </p:oleObj>
              </mc:Choice>
              <mc:Fallback>
                <p:oleObj name="Equation" r:id="rId7" imgW="463536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43650" y="3827463"/>
                        <a:ext cx="46355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2"/>
              <p:cNvSpPr>
                <a:spLocks noChangeArrowheads="1"/>
              </p:cNvSpPr>
              <p:nvPr/>
            </p:nvSpPr>
            <p:spPr bwMode="auto">
              <a:xfrm>
                <a:off x="1159158" y="3929447"/>
                <a:ext cx="4111342" cy="571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20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6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b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高频时，</a:t>
                </a:r>
                <a:r>
                  <a:rPr lang="en-US" altLang="zh-CN" b="1" i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h</a:t>
                </a:r>
                <a:r>
                  <a:rPr lang="el-GR" altLang="zh-CN" b="1" i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ν</a:t>
                </a:r>
                <a14:m>
                  <m:oMath xmlns:m="http://schemas.openxmlformats.org/officeDocument/2006/math">
                    <m:r>
                      <a:rPr lang="el-GR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≫</m:t>
                    </m:r>
                  </m:oMath>
                </a14:m>
                <a:r>
                  <a:rPr lang="en-US" altLang="zh-CN" b="1" i="1" dirty="0" err="1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b="1" i="1" baseline="-25000" dirty="0" err="1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b="1" i="1" dirty="0" err="1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m:rPr>
                            <m:nor/>
                          </m:rPr>
                          <a:rPr lang="el-GR" altLang="zh-CN" b="1" i="1" dirty="0">
                            <a:latin typeface="Times New Roman" panose="020206030504050203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方正新书宋简体" panose="03000509000000000000" pitchFamily="65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方正新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方正新书宋简体" panose="03000509000000000000" pitchFamily="65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方正新书宋简体" panose="03000509000000000000" pitchFamily="65" charset="-122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≫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zh-CN" altLang="en-US" b="1" i="1" baseline="300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9158" y="3929447"/>
                <a:ext cx="4111342" cy="571503"/>
              </a:xfrm>
              <a:prstGeom prst="rect">
                <a:avLst/>
              </a:prstGeom>
              <a:blipFill>
                <a:blip r:embed="rId9"/>
                <a:stretch>
                  <a:fillRect l="-1481" b="-86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241516"/>
              </p:ext>
            </p:extLst>
          </p:nvPr>
        </p:nvGraphicFramePr>
        <p:xfrm>
          <a:off x="6445250" y="5008563"/>
          <a:ext cx="4279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52" name="Equation" r:id="rId10" imgW="4279680" imgH="774360" progId="Equation.DSMT4">
                  <p:embed/>
                </p:oleObj>
              </mc:Choice>
              <mc:Fallback>
                <p:oleObj name="Equation" r:id="rId10" imgW="427968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45250" y="5008563"/>
                        <a:ext cx="42799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第三讲 黑体辐射和普朗克能量子</a:t>
            </a:r>
          </a:p>
        </p:txBody>
      </p:sp>
      <p:sp>
        <p:nvSpPr>
          <p:cNvPr id="31747" name="内容占位符 2"/>
          <p:cNvSpPr txBox="1">
            <a:spLocks/>
          </p:cNvSpPr>
          <p:nvPr/>
        </p:nvSpPr>
        <p:spPr bwMode="auto">
          <a:xfrm>
            <a:off x="1298575" y="1284288"/>
            <a:ext cx="89455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3.2 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普朗克量子理论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hlinkClick r:id="" action="ppaction://noaction"/>
            </a:endParaRPr>
          </a:p>
        </p:txBody>
      </p:sp>
      <p:sp>
        <p:nvSpPr>
          <p:cNvPr id="31748" name="矩形 12"/>
          <p:cNvSpPr>
            <a:spLocks noChangeArrowheads="1"/>
          </p:cNvSpPr>
          <p:nvPr/>
        </p:nvSpPr>
        <p:spPr bwMode="auto">
          <a:xfrm>
            <a:off x="877888" y="1746250"/>
            <a:ext cx="103251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普朗克黑体辐射公式成立的条件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822559" y="3704700"/>
            <a:ext cx="55181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E</a:t>
            </a:r>
            <a:r>
              <a:rPr lang="en-US" altLang="zh-CN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n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</a:t>
            </a:r>
            <a:r>
              <a:rPr lang="en-US" altLang="zh-CN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nh</a:t>
            </a:r>
            <a:r>
              <a:rPr lang="el-GR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ν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nE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     (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=0, 1, 2, ……)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771525" y="5226050"/>
            <a:ext cx="10431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</a:rPr>
              <a:t>普朗克常数标志着物理学从“经典幼虫”羽化为“现代蝴蝶”。量子理论的创立，是物理学史上的巨大变革，标志着物理学开始跨入量子物理时代。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923925" y="2264233"/>
            <a:ext cx="10704513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在</a:t>
            </a: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诠释这个公式时，通过将物体中的原子看作微小的量子谐振子，他不得不假设这些量子谐振子的总能量不是连续的，即总能量只能是离散的数值（经典物理学的观点恰好相反）。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后来，普朗克进一步假设单独量子谐振子吸收和放射的辐射能是量子化的。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847796" y="4258698"/>
            <a:ext cx="76660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n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称作量子数，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h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=6.63×10</a:t>
            </a:r>
            <a:r>
              <a:rPr lang="en-US" altLang="zh-CN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-34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J·s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，也称作普朗克常数</a:t>
            </a:r>
            <a:endParaRPr lang="en-US" altLang="zh-CN" b="1" dirty="0" smtClean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</a:rPr>
              <a:t>每个可能的状态即为一个量子态。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母版尝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CB506768-777D-4B12-9CC9-01354EF86361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F49BBFB9-20DF-44C8-AB6F-6503A88DF186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C64F8762-51AA-45A3-89A1-90111EC3B3A6}"/>
    </a:ext>
  </a:extLst>
</a:theme>
</file>

<file path=ppt/theme/theme5.xml><?xml version="1.0" encoding="utf-8"?>
<a:theme xmlns:a="http://schemas.openxmlformats.org/drawingml/2006/main" name="母版尝试-无校徽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0E4F761-CC50-41EA-B1B9-3BFF9F164859}"/>
    </a:ext>
  </a:extLst>
</a:theme>
</file>

<file path=ppt/theme/theme6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1347CAD-8FFD-475F-B990-62B7C3D69B52}"/>
    </a:ext>
  </a:extLst>
</a:theme>
</file>

<file path=ppt/theme/theme7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D5229C70-5AFB-4F66-8E7C-A2400D6A6E8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25395</TotalTime>
  <Words>1139</Words>
  <Application>Microsoft Office PowerPoint</Application>
  <PresentationFormat>宽屏</PresentationFormat>
  <Paragraphs>67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等线</vt:lpstr>
      <vt:lpstr>等线 Light</vt:lpstr>
      <vt:lpstr>方正新书宋简体</vt:lpstr>
      <vt:lpstr>宋体</vt:lpstr>
      <vt:lpstr>Arial</vt:lpstr>
      <vt:lpstr>Calibri</vt:lpstr>
      <vt:lpstr>Cambria Math</vt:lpstr>
      <vt:lpstr>Times New Roman</vt:lpstr>
      <vt:lpstr>Wingdings</vt:lpstr>
      <vt:lpstr>Wingdings 3</vt:lpstr>
      <vt:lpstr>母版尝试</vt:lpstr>
      <vt:lpstr>1_Office 主题​​</vt:lpstr>
      <vt:lpstr>自定义设计方案</vt:lpstr>
      <vt:lpstr>2_Office 主题​​</vt:lpstr>
      <vt:lpstr>母版尝试-无校徽</vt:lpstr>
      <vt:lpstr>3_Office 主题​​</vt:lpstr>
      <vt:lpstr>4_Office 主题​​</vt:lpstr>
      <vt:lpstr>Equation</vt:lpstr>
      <vt:lpstr>近 代 物 理 学 选 讲</vt:lpstr>
      <vt:lpstr>第三讲 黑体辐射和普朗克能量子</vt:lpstr>
      <vt:lpstr>第三讲 黑体辐射和普朗克能量子</vt:lpstr>
      <vt:lpstr>第三讲 黑体辐射和普朗克能量子</vt:lpstr>
      <vt:lpstr>第三讲 黑体辐射和普朗克能量子</vt:lpstr>
      <vt:lpstr>算个题</vt:lpstr>
      <vt:lpstr>第三讲 黑体辐射和普朗克能量子</vt:lpstr>
      <vt:lpstr>第三讲 黑体辐射和普朗克能量子</vt:lpstr>
      <vt:lpstr>第三讲 黑体辐射和普朗克能量子</vt:lpstr>
      <vt:lpstr>LED色温校准</vt:lpstr>
      <vt:lpstr>Power of Physics</vt:lpstr>
      <vt:lpstr>Power of Physics</vt:lpstr>
      <vt:lpstr>Power of Physics</vt:lpstr>
      <vt:lpstr>Power of Physics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Home</dc:creator>
  <cp:lastModifiedBy>Ben</cp:lastModifiedBy>
  <cp:revision>1113</cp:revision>
  <dcterms:created xsi:type="dcterms:W3CDTF">2017-02-21T13:54:52Z</dcterms:created>
  <dcterms:modified xsi:type="dcterms:W3CDTF">2022-02-25T03:21:48Z</dcterms:modified>
</cp:coreProperties>
</file>